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8spKCwdrGEtqOWJcv2ZgqKTa3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4ecffbd203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4ecffbd20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4ecffbd203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4ecffbd20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4ecffbd203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4ecffbd20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4ecffbd203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4ecffbd20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4ecffbd203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4ecffbd20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10aef5336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510aef533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4ecffbd203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4ecffbd20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4ecffbd203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4ecffbd20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ecffbd20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4ecffbd20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4ecffbd20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4ecffbd2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Google Shape;13;p11"/>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Google Shape;14;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Google Shape;15;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Google Shape;16;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2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2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Google Shape;19;p1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Google Shape;21;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Google Shape;22;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3"/>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Google Shape;25;p13"/>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Google Shape;26;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Google Shape;27;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Google Shape;28;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Google Shape;31;p1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Google Shape;32;p1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Google Shape;34;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Google Shape;35;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Google Shape;38;p15"/>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Google Shape;39;p15"/>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Google Shape;40;p1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1" name="Google Shape;41;p15"/>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 name="Google Shape;42;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Google Shape;43;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Google Shape;44;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Google Shape;47;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Google Shape;49;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Google Shape;52;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Google Shape;56;p1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Google Shape;57;p18"/>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8" name="Google Shape;58;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Google Shape;63;p19"/>
          <p:cNvSpPr/>
          <p:nvPr>
            <p:ph idx="2" type="pic"/>
          </p:nvPr>
        </p:nvSpPr>
        <p:spPr>
          <a:xfrm>
            <a:off x="3887391" y="740569"/>
            <a:ext cx="4629300" cy="3655200"/>
          </a:xfrm>
          <a:prstGeom prst="rect">
            <a:avLst/>
          </a:prstGeom>
          <a:noFill/>
          <a:ln>
            <a:noFill/>
          </a:ln>
        </p:spPr>
      </p:sp>
      <p:sp>
        <p:nvSpPr>
          <p:cNvPr id="64" name="Google Shape;64;p19"/>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Google Shape;65;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hyperlink" Target="https://boomhub.app/signup/rea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hyperlink" Target="mailto:support@boomhub.app"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25"/>
            <a:ext cx="9144000" cy="51435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
          <p:cNvPicPr preferRelativeResize="0"/>
          <p:nvPr/>
        </p:nvPicPr>
        <p:blipFill rotWithShape="1">
          <a:blip r:embed="rId3">
            <a:alphaModFix/>
          </a:blip>
          <a:srcRect b="0" l="0" r="0" t="0"/>
          <a:stretch/>
        </p:blipFill>
        <p:spPr>
          <a:xfrm>
            <a:off x="593100" y="963950"/>
            <a:ext cx="2545650" cy="967350"/>
          </a:xfrm>
          <a:prstGeom prst="rect">
            <a:avLst/>
          </a:prstGeom>
          <a:noFill/>
          <a:ln>
            <a:noFill/>
          </a:ln>
        </p:spPr>
      </p:pic>
      <p:sp>
        <p:nvSpPr>
          <p:cNvPr id="86" name="Google Shape;86;p1"/>
          <p:cNvSpPr txBox="1"/>
          <p:nvPr/>
        </p:nvSpPr>
        <p:spPr>
          <a:xfrm>
            <a:off x="457200" y="2163500"/>
            <a:ext cx="6773100" cy="1825500"/>
          </a:xfrm>
          <a:prstGeom prst="rect">
            <a:avLst/>
          </a:prstGeom>
          <a:noFill/>
          <a:ln>
            <a:noFill/>
          </a:ln>
        </p:spPr>
        <p:txBody>
          <a:bodyPr anchorCtr="0" anchor="t" bIns="91425" lIns="91425" spcFirstLastPara="1" rIns="91425" wrap="square" tIns="91425">
            <a:normAutofit/>
          </a:bodyPr>
          <a:lstStyle/>
          <a:p>
            <a:pPr indent="0" lvl="0" marL="0" rtl="0" algn="l">
              <a:lnSpc>
                <a:spcPct val="60000"/>
              </a:lnSpc>
              <a:spcBef>
                <a:spcPts val="0"/>
              </a:spcBef>
              <a:spcAft>
                <a:spcPts val="0"/>
              </a:spcAft>
              <a:buNone/>
            </a:pPr>
            <a:r>
              <a:rPr b="1" lang="en-GB" sz="6000">
                <a:solidFill>
                  <a:srgbClr val="FFFFFF"/>
                </a:solidFill>
                <a:latin typeface="Calibri"/>
                <a:ea typeface="Calibri"/>
                <a:cs typeface="Calibri"/>
                <a:sym typeface="Calibri"/>
              </a:rPr>
              <a:t>Grand Tour</a:t>
            </a:r>
            <a:r>
              <a:rPr b="1" lang="en-GB" sz="6000">
                <a:solidFill>
                  <a:srgbClr val="FFFFFF"/>
                </a:solidFill>
                <a:latin typeface="Calibri"/>
                <a:ea typeface="Calibri"/>
                <a:cs typeface="Calibri"/>
                <a:sym typeface="Calibri"/>
              </a:rPr>
              <a:t>:</a:t>
            </a:r>
            <a:br>
              <a:rPr b="1" lang="en-GB" sz="6000">
                <a:solidFill>
                  <a:srgbClr val="FFFFFF"/>
                </a:solidFill>
                <a:latin typeface="Calibri"/>
                <a:ea typeface="Calibri"/>
                <a:cs typeface="Calibri"/>
                <a:sym typeface="Calibri"/>
              </a:rPr>
            </a:br>
            <a:r>
              <a:rPr b="1" lang="en-GB" sz="6000">
                <a:solidFill>
                  <a:srgbClr val="FFFFFF"/>
                </a:solidFill>
                <a:latin typeface="Calibri"/>
                <a:ea typeface="Calibri"/>
                <a:cs typeface="Calibri"/>
                <a:sym typeface="Calibri"/>
              </a:rPr>
              <a:t>Week 1</a:t>
            </a:r>
            <a:endParaRPr sz="4800">
              <a:solidFill>
                <a:srgbClr val="FFFFFF"/>
              </a:solidFill>
              <a:latin typeface="Calibri"/>
              <a:ea typeface="Calibri"/>
              <a:cs typeface="Calibri"/>
              <a:sym typeface="Calibri"/>
            </a:endParaRPr>
          </a:p>
        </p:txBody>
      </p:sp>
      <p:pic>
        <p:nvPicPr>
          <p:cNvPr descr="reading-boomer.png" id="87" name="Google Shape;87;p1"/>
          <p:cNvPicPr preferRelativeResize="0"/>
          <p:nvPr/>
        </p:nvPicPr>
        <p:blipFill rotWithShape="1">
          <a:blip r:embed="rId4">
            <a:alphaModFix/>
          </a:blip>
          <a:srcRect b="0" l="0" r="0" t="0"/>
          <a:stretch/>
        </p:blipFill>
        <p:spPr>
          <a:xfrm>
            <a:off x="5036900" y="377538"/>
            <a:ext cx="3466900" cy="4388425"/>
          </a:xfrm>
          <a:prstGeom prst="rect">
            <a:avLst/>
          </a:prstGeom>
          <a:noFill/>
          <a:ln>
            <a:noFill/>
          </a:ln>
        </p:spPr>
      </p:pic>
      <p:sp>
        <p:nvSpPr>
          <p:cNvPr id="88" name="Google Shape;88;p1"/>
          <p:cNvSpPr txBox="1"/>
          <p:nvPr/>
        </p:nvSpPr>
        <p:spPr>
          <a:xfrm>
            <a:off x="542450" y="3392575"/>
            <a:ext cx="4302600" cy="596400"/>
          </a:xfrm>
          <a:prstGeom prst="rect">
            <a:avLst/>
          </a:prstGeom>
          <a:noFill/>
          <a:ln>
            <a:noFill/>
          </a:ln>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lang="en-GB" sz="3000">
                <a:solidFill>
                  <a:srgbClr val="FFFFFF"/>
                </a:solidFill>
                <a:latin typeface="Calibri"/>
                <a:ea typeface="Calibri"/>
                <a:cs typeface="Calibri"/>
                <a:sym typeface="Calibri"/>
              </a:rPr>
              <a:t>Set Up &amp; Getting Started</a:t>
            </a:r>
            <a:endParaRPr sz="300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3"/>
          <p:cNvPicPr preferRelativeResize="0"/>
          <p:nvPr/>
        </p:nvPicPr>
        <p:blipFill>
          <a:blip r:embed="rId3">
            <a:alphaModFix/>
          </a:blip>
          <a:stretch>
            <a:fillRect/>
          </a:stretch>
        </p:blipFill>
        <p:spPr>
          <a:xfrm>
            <a:off x="5112325" y="1242825"/>
            <a:ext cx="3527276" cy="1973750"/>
          </a:xfrm>
          <a:prstGeom prst="rect">
            <a:avLst/>
          </a:prstGeom>
          <a:noFill/>
          <a:ln cap="flat" cmpd="sng" w="9525">
            <a:solidFill>
              <a:schemeClr val="dk2"/>
            </a:solidFill>
            <a:prstDash val="solid"/>
            <a:round/>
            <a:headEnd len="sm" w="sm" type="none"/>
            <a:tailEnd len="sm" w="sm" type="none"/>
          </a:ln>
        </p:spPr>
      </p:pic>
      <p:sp>
        <p:nvSpPr>
          <p:cNvPr id="165" name="Google Shape;165;p3"/>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3"/>
          <p:cNvPicPr preferRelativeResize="0"/>
          <p:nvPr/>
        </p:nvPicPr>
        <p:blipFill>
          <a:blip r:embed="rId4">
            <a:alphaModFix/>
          </a:blip>
          <a:stretch>
            <a:fillRect/>
          </a:stretch>
        </p:blipFill>
        <p:spPr>
          <a:xfrm>
            <a:off x="4206213" y="4411850"/>
            <a:ext cx="731574" cy="731574"/>
          </a:xfrm>
          <a:prstGeom prst="rect">
            <a:avLst/>
          </a:prstGeom>
          <a:noFill/>
          <a:ln>
            <a:noFill/>
          </a:ln>
        </p:spPr>
      </p:pic>
      <p:sp>
        <p:nvSpPr>
          <p:cNvPr id="167" name="Google Shape;167;p3"/>
          <p:cNvSpPr txBox="1"/>
          <p:nvPr/>
        </p:nvSpPr>
        <p:spPr>
          <a:xfrm>
            <a:off x="457200" y="1152475"/>
            <a:ext cx="4390200" cy="3416400"/>
          </a:xfrm>
          <a:prstGeom prst="rect">
            <a:avLst/>
          </a:prstGeom>
          <a:noFill/>
          <a:ln>
            <a:noFill/>
          </a:ln>
        </p:spPr>
        <p:txBody>
          <a:bodyPr anchorCtr="0" anchor="t" bIns="91425" lIns="91425" spcFirstLastPara="1" rIns="91425" wrap="square" tIns="91425">
            <a:normAutofit/>
          </a:bodyPr>
          <a:lstStyle/>
          <a:p>
            <a:pPr indent="-333375" lvl="0" marL="457200" rtl="0" algn="l">
              <a:lnSpc>
                <a:spcPct val="115000"/>
              </a:lnSpc>
              <a:spcBef>
                <a:spcPts val="0"/>
              </a:spcBef>
              <a:spcAft>
                <a:spcPts val="0"/>
              </a:spcAft>
              <a:buClr>
                <a:srgbClr val="595959"/>
              </a:buClr>
              <a:buSzPts val="1650"/>
              <a:buFont typeface="Calibri"/>
              <a:buAutoNum type="arabicPeriod"/>
            </a:pPr>
            <a:r>
              <a:rPr lang="en-GB" sz="1650">
                <a:solidFill>
                  <a:srgbClr val="595959"/>
                </a:solidFill>
                <a:latin typeface="Calibri"/>
                <a:ea typeface="Calibri"/>
                <a:cs typeface="Calibri"/>
                <a:sym typeface="Calibri"/>
              </a:rPr>
              <a:t>Go to: </a:t>
            </a:r>
            <a:r>
              <a:rPr lang="en-GB" sz="1650" u="sng">
                <a:solidFill>
                  <a:schemeClr val="hlink"/>
                </a:solidFill>
                <a:latin typeface="Calibri"/>
                <a:ea typeface="Calibri"/>
                <a:cs typeface="Calibri"/>
                <a:sym typeface="Calibri"/>
                <a:hlinkClick r:id="rId5"/>
              </a:rPr>
              <a:t>boomhub.app/signup/read</a:t>
            </a:r>
            <a:endParaRPr sz="1650">
              <a:solidFill>
                <a:srgbClr val="595959"/>
              </a:solidFill>
              <a:latin typeface="Calibri"/>
              <a:ea typeface="Calibri"/>
              <a:cs typeface="Calibri"/>
              <a:sym typeface="Calibri"/>
            </a:endParaRPr>
          </a:p>
          <a:p>
            <a:pPr indent="-333375" lvl="0" marL="457200" rtl="0" algn="l">
              <a:lnSpc>
                <a:spcPct val="115000"/>
              </a:lnSpc>
              <a:spcBef>
                <a:spcPts val="0"/>
              </a:spcBef>
              <a:spcAft>
                <a:spcPts val="0"/>
              </a:spcAft>
              <a:buClr>
                <a:srgbClr val="595959"/>
              </a:buClr>
              <a:buSzPts val="1650"/>
              <a:buFont typeface="Calibri"/>
              <a:buAutoNum type="arabicPeriod"/>
            </a:pPr>
            <a:r>
              <a:rPr lang="en-GB" sz="1650">
                <a:solidFill>
                  <a:srgbClr val="595959"/>
                </a:solidFill>
                <a:latin typeface="Calibri"/>
                <a:ea typeface="Calibri"/>
                <a:cs typeface="Calibri"/>
                <a:sym typeface="Calibri"/>
              </a:rPr>
              <a:t>Create your teacher account (sign-up)</a:t>
            </a:r>
            <a:endParaRPr sz="1650">
              <a:solidFill>
                <a:srgbClr val="595959"/>
              </a:solidFill>
              <a:latin typeface="Calibri"/>
              <a:ea typeface="Calibri"/>
              <a:cs typeface="Calibri"/>
              <a:sym typeface="Calibri"/>
            </a:endParaRPr>
          </a:p>
          <a:p>
            <a:pPr indent="-333375" lvl="0" marL="457200" rtl="0" algn="l">
              <a:lnSpc>
                <a:spcPct val="115000"/>
              </a:lnSpc>
              <a:spcBef>
                <a:spcPts val="0"/>
              </a:spcBef>
              <a:spcAft>
                <a:spcPts val="0"/>
              </a:spcAft>
              <a:buClr>
                <a:srgbClr val="595959"/>
              </a:buClr>
              <a:buSzPts val="1650"/>
              <a:buFont typeface="Calibri"/>
              <a:buAutoNum type="arabicPeriod"/>
            </a:pPr>
            <a:r>
              <a:rPr lang="en-GB" sz="1650">
                <a:solidFill>
                  <a:srgbClr val="595959"/>
                </a:solidFill>
                <a:latin typeface="Calibri"/>
                <a:ea typeface="Calibri"/>
                <a:cs typeface="Calibri"/>
                <a:sym typeface="Calibri"/>
              </a:rPr>
              <a:t>Follow the simple step by step guide to</a:t>
            </a:r>
            <a:endParaRPr sz="1650">
              <a:solidFill>
                <a:srgbClr val="595959"/>
              </a:solidFill>
              <a:latin typeface="Calibri"/>
              <a:ea typeface="Calibri"/>
              <a:cs typeface="Calibri"/>
              <a:sym typeface="Calibri"/>
            </a:endParaRPr>
          </a:p>
          <a:p>
            <a:pPr indent="-333375" lvl="1" marL="914400" rtl="0" algn="l">
              <a:lnSpc>
                <a:spcPct val="115000"/>
              </a:lnSpc>
              <a:spcBef>
                <a:spcPts val="0"/>
              </a:spcBef>
              <a:spcAft>
                <a:spcPts val="0"/>
              </a:spcAft>
              <a:buClr>
                <a:srgbClr val="595959"/>
              </a:buClr>
              <a:buSzPts val="1650"/>
              <a:buFont typeface="Calibri"/>
              <a:buChar char="○"/>
            </a:pPr>
            <a:r>
              <a:rPr lang="en-GB" sz="1650">
                <a:solidFill>
                  <a:srgbClr val="595959"/>
                </a:solidFill>
                <a:latin typeface="Calibri"/>
                <a:ea typeface="Calibri"/>
                <a:cs typeface="Calibri"/>
                <a:sym typeface="Calibri"/>
              </a:rPr>
              <a:t>Set up your school account</a:t>
            </a:r>
            <a:endParaRPr sz="1650">
              <a:solidFill>
                <a:srgbClr val="595959"/>
              </a:solidFill>
              <a:latin typeface="Calibri"/>
              <a:ea typeface="Calibri"/>
              <a:cs typeface="Calibri"/>
              <a:sym typeface="Calibri"/>
            </a:endParaRPr>
          </a:p>
          <a:p>
            <a:pPr indent="-333375" lvl="1" marL="914400" rtl="0" algn="l">
              <a:lnSpc>
                <a:spcPct val="115000"/>
              </a:lnSpc>
              <a:spcBef>
                <a:spcPts val="0"/>
              </a:spcBef>
              <a:spcAft>
                <a:spcPts val="0"/>
              </a:spcAft>
              <a:buClr>
                <a:srgbClr val="595959"/>
              </a:buClr>
              <a:buSzPts val="1650"/>
              <a:buFont typeface="Calibri"/>
              <a:buChar char="○"/>
            </a:pPr>
            <a:r>
              <a:rPr lang="en-GB" sz="1650">
                <a:solidFill>
                  <a:srgbClr val="595959"/>
                </a:solidFill>
                <a:latin typeface="Calibri"/>
                <a:ea typeface="Calibri"/>
                <a:cs typeface="Calibri"/>
                <a:sym typeface="Calibri"/>
              </a:rPr>
              <a:t>Upload pupils &amp; classes</a:t>
            </a:r>
            <a:endParaRPr sz="1650">
              <a:solidFill>
                <a:srgbClr val="595959"/>
              </a:solidFill>
              <a:latin typeface="Calibri"/>
              <a:ea typeface="Calibri"/>
              <a:cs typeface="Calibri"/>
              <a:sym typeface="Calibri"/>
            </a:endParaRPr>
          </a:p>
          <a:p>
            <a:pPr indent="-333375" lvl="1" marL="914400" rtl="0" algn="l">
              <a:lnSpc>
                <a:spcPct val="115000"/>
              </a:lnSpc>
              <a:spcBef>
                <a:spcPts val="0"/>
              </a:spcBef>
              <a:spcAft>
                <a:spcPts val="0"/>
              </a:spcAft>
              <a:buClr>
                <a:srgbClr val="595959"/>
              </a:buClr>
              <a:buSzPts val="1650"/>
              <a:buFont typeface="Calibri"/>
              <a:buChar char="○"/>
            </a:pPr>
            <a:r>
              <a:rPr lang="en-GB" sz="1650">
                <a:solidFill>
                  <a:srgbClr val="595959"/>
                </a:solidFill>
                <a:latin typeface="Calibri"/>
                <a:ea typeface="Calibri"/>
                <a:cs typeface="Calibri"/>
                <a:sym typeface="Calibri"/>
              </a:rPr>
              <a:t>Invite your other Admins</a:t>
            </a:r>
            <a:endParaRPr sz="1650">
              <a:solidFill>
                <a:srgbClr val="595959"/>
              </a:solidFill>
              <a:latin typeface="Calibri"/>
              <a:ea typeface="Calibri"/>
              <a:cs typeface="Calibri"/>
              <a:sym typeface="Calibri"/>
            </a:endParaRPr>
          </a:p>
          <a:p>
            <a:pPr indent="-333375" lvl="0" marL="457200" rtl="0" algn="l">
              <a:lnSpc>
                <a:spcPct val="115000"/>
              </a:lnSpc>
              <a:spcBef>
                <a:spcPts val="0"/>
              </a:spcBef>
              <a:spcAft>
                <a:spcPts val="0"/>
              </a:spcAft>
              <a:buClr>
                <a:srgbClr val="595959"/>
              </a:buClr>
              <a:buSzPts val="1650"/>
              <a:buFont typeface="Calibri"/>
              <a:buAutoNum type="arabicPeriod"/>
            </a:pPr>
            <a:r>
              <a:rPr lang="en-GB" sz="1650">
                <a:solidFill>
                  <a:srgbClr val="595959"/>
                </a:solidFill>
                <a:latin typeface="Calibri"/>
                <a:ea typeface="Calibri"/>
                <a:cs typeface="Calibri"/>
                <a:sym typeface="Calibri"/>
              </a:rPr>
              <a:t>Start your trial</a:t>
            </a:r>
            <a:endParaRPr sz="165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b="1" lang="en-GB" sz="1650">
                <a:solidFill>
                  <a:srgbClr val="595959"/>
                </a:solidFill>
                <a:latin typeface="Calibri"/>
                <a:ea typeface="Calibri"/>
                <a:cs typeface="Calibri"/>
                <a:sym typeface="Calibri"/>
              </a:rPr>
              <a:t>We recommend you only invite your colleagues that need admin access - you’ll invite other staff </a:t>
            </a:r>
            <a:r>
              <a:rPr b="1" lang="en-GB" sz="1650">
                <a:solidFill>
                  <a:srgbClr val="595959"/>
                </a:solidFill>
                <a:latin typeface="Calibri"/>
                <a:ea typeface="Calibri"/>
                <a:cs typeface="Calibri"/>
                <a:sym typeface="Calibri"/>
              </a:rPr>
              <a:t>members</a:t>
            </a:r>
            <a:r>
              <a:rPr b="1" lang="en-GB" sz="1650">
                <a:solidFill>
                  <a:srgbClr val="595959"/>
                </a:solidFill>
                <a:latin typeface="Calibri"/>
                <a:ea typeface="Calibri"/>
                <a:cs typeface="Calibri"/>
                <a:sym typeface="Calibri"/>
              </a:rPr>
              <a:t> in week 2.</a:t>
            </a:r>
            <a:endParaRPr b="1" sz="1650">
              <a:solidFill>
                <a:srgbClr val="595959"/>
              </a:solidFill>
              <a:latin typeface="Calibri"/>
              <a:ea typeface="Calibri"/>
              <a:cs typeface="Calibri"/>
              <a:sym typeface="Calibri"/>
            </a:endParaRPr>
          </a:p>
        </p:txBody>
      </p:sp>
      <p:sp>
        <p:nvSpPr>
          <p:cNvPr id="168" name="Google Shape;168;p3"/>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Create your school account</a:t>
            </a:r>
            <a:endParaRPr sz="2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4ecffbd203_0_25"/>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g24ecffbd203_0_25"/>
          <p:cNvPicPr preferRelativeResize="0"/>
          <p:nvPr/>
        </p:nvPicPr>
        <p:blipFill>
          <a:blip r:embed="rId3">
            <a:alphaModFix/>
          </a:blip>
          <a:stretch>
            <a:fillRect/>
          </a:stretch>
        </p:blipFill>
        <p:spPr>
          <a:xfrm>
            <a:off x="4206213" y="4411850"/>
            <a:ext cx="731574" cy="731574"/>
          </a:xfrm>
          <a:prstGeom prst="rect">
            <a:avLst/>
          </a:prstGeom>
          <a:noFill/>
          <a:ln>
            <a:noFill/>
          </a:ln>
        </p:spPr>
      </p:pic>
      <p:sp>
        <p:nvSpPr>
          <p:cNvPr id="175" name="Google Shape;175;g24ecffbd203_0_25"/>
          <p:cNvSpPr txBox="1"/>
          <p:nvPr/>
        </p:nvSpPr>
        <p:spPr>
          <a:xfrm>
            <a:off x="457200" y="1152475"/>
            <a:ext cx="2796600" cy="3411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1650">
                <a:solidFill>
                  <a:srgbClr val="595959"/>
                </a:solidFill>
                <a:latin typeface="Calibri"/>
                <a:ea typeface="Calibri"/>
                <a:cs typeface="Calibri"/>
                <a:sym typeface="Calibri"/>
              </a:rPr>
              <a:t>Whatever reading band system you use you’ll be able to set these up to track your student progress.</a:t>
            </a:r>
            <a:endParaRPr sz="165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650">
                <a:solidFill>
                  <a:srgbClr val="595959"/>
                </a:solidFill>
                <a:latin typeface="Calibri"/>
                <a:ea typeface="Calibri"/>
                <a:cs typeface="Calibri"/>
                <a:sym typeface="Calibri"/>
              </a:rPr>
              <a:t>Please refer </a:t>
            </a:r>
            <a:r>
              <a:rPr lang="en-GB" sz="1650">
                <a:solidFill>
                  <a:srgbClr val="595959"/>
                </a:solidFill>
                <a:latin typeface="Calibri"/>
                <a:ea typeface="Calibri"/>
                <a:cs typeface="Calibri"/>
                <a:sym typeface="Calibri"/>
              </a:rPr>
              <a:t>to our</a:t>
            </a:r>
            <a:r>
              <a:rPr lang="en-GB" sz="1650">
                <a:solidFill>
                  <a:srgbClr val="595959"/>
                </a:solidFill>
                <a:latin typeface="Calibri"/>
                <a:ea typeface="Calibri"/>
                <a:cs typeface="Calibri"/>
                <a:sym typeface="Calibri"/>
              </a:rPr>
              <a:t> </a:t>
            </a:r>
            <a:r>
              <a:rPr lang="en-GB" sz="1650">
                <a:solidFill>
                  <a:srgbClr val="595959"/>
                </a:solidFill>
                <a:latin typeface="Calibri"/>
                <a:ea typeface="Calibri"/>
                <a:cs typeface="Calibri"/>
                <a:sym typeface="Calibri"/>
              </a:rPr>
              <a:t>separate</a:t>
            </a:r>
            <a:r>
              <a:rPr lang="en-GB" sz="1650">
                <a:solidFill>
                  <a:srgbClr val="595959"/>
                </a:solidFill>
                <a:latin typeface="Calibri"/>
                <a:ea typeface="Calibri"/>
                <a:cs typeface="Calibri"/>
                <a:sym typeface="Calibri"/>
              </a:rPr>
              <a:t> guide: </a:t>
            </a:r>
            <a:r>
              <a:rPr b="1" lang="en-GB" sz="1650">
                <a:solidFill>
                  <a:srgbClr val="595959"/>
                </a:solidFill>
                <a:latin typeface="Calibri"/>
                <a:ea typeface="Calibri"/>
                <a:cs typeface="Calibri"/>
                <a:sym typeface="Calibri"/>
              </a:rPr>
              <a:t>Reading Bands</a:t>
            </a:r>
            <a:endParaRPr b="1" sz="1650">
              <a:solidFill>
                <a:srgbClr val="595959"/>
              </a:solidFill>
              <a:latin typeface="Calibri"/>
              <a:ea typeface="Calibri"/>
              <a:cs typeface="Calibri"/>
              <a:sym typeface="Calibri"/>
            </a:endParaRPr>
          </a:p>
        </p:txBody>
      </p:sp>
      <p:sp>
        <p:nvSpPr>
          <p:cNvPr id="176" name="Google Shape;176;g24ecffbd203_0_25"/>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Set up reading bands</a:t>
            </a:r>
            <a:endParaRPr sz="2800">
              <a:latin typeface="Calibri"/>
              <a:ea typeface="Calibri"/>
              <a:cs typeface="Calibri"/>
              <a:sym typeface="Calibri"/>
            </a:endParaRPr>
          </a:p>
        </p:txBody>
      </p:sp>
      <p:pic>
        <p:nvPicPr>
          <p:cNvPr id="177" name="Google Shape;177;g24ecffbd203_0_25"/>
          <p:cNvPicPr preferRelativeResize="0"/>
          <p:nvPr/>
        </p:nvPicPr>
        <p:blipFill>
          <a:blip r:embed="rId4">
            <a:alphaModFix/>
          </a:blip>
          <a:stretch>
            <a:fillRect/>
          </a:stretch>
        </p:blipFill>
        <p:spPr>
          <a:xfrm>
            <a:off x="4170700" y="839925"/>
            <a:ext cx="4468882" cy="31683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4ecffbd203_0_30"/>
          <p:cNvSpPr txBox="1"/>
          <p:nvPr/>
        </p:nvSpPr>
        <p:spPr>
          <a:xfrm>
            <a:off x="457200" y="1152475"/>
            <a:ext cx="4187400" cy="3411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1650">
                <a:solidFill>
                  <a:srgbClr val="595959"/>
                </a:solidFill>
                <a:latin typeface="Calibri"/>
                <a:ea typeface="Calibri"/>
                <a:cs typeface="Calibri"/>
                <a:sym typeface="Calibri"/>
              </a:rPr>
              <a:t>BoomReader has some additional settings that you may want to adjust.</a:t>
            </a:r>
            <a:endParaRPr sz="165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lang="en-GB" sz="1650">
                <a:solidFill>
                  <a:srgbClr val="595959"/>
                </a:solidFill>
                <a:latin typeface="Calibri"/>
                <a:ea typeface="Calibri"/>
                <a:cs typeface="Calibri"/>
                <a:sym typeface="Calibri"/>
              </a:rPr>
              <a:t>We’ll cover some of the basics and help you decide how to set or use these with your current reading strategies.</a:t>
            </a:r>
            <a:endParaRPr sz="1650">
              <a:solidFill>
                <a:srgbClr val="595959"/>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sz="1650">
                <a:solidFill>
                  <a:srgbClr val="595959"/>
                </a:solidFill>
                <a:latin typeface="Calibri"/>
                <a:ea typeface="Calibri"/>
                <a:cs typeface="Calibri"/>
                <a:sym typeface="Calibri"/>
              </a:rPr>
              <a:t>Please refer to our separate guide: </a:t>
            </a:r>
            <a:br>
              <a:rPr lang="en-GB" sz="1650">
                <a:solidFill>
                  <a:srgbClr val="595959"/>
                </a:solidFill>
                <a:latin typeface="Calibri"/>
                <a:ea typeface="Calibri"/>
                <a:cs typeface="Calibri"/>
                <a:sym typeface="Calibri"/>
              </a:rPr>
            </a:br>
            <a:r>
              <a:rPr b="1" lang="en-GB" sz="1650">
                <a:solidFill>
                  <a:srgbClr val="595959"/>
                </a:solidFill>
                <a:latin typeface="Calibri"/>
                <a:ea typeface="Calibri"/>
                <a:cs typeface="Calibri"/>
                <a:sym typeface="Calibri"/>
              </a:rPr>
              <a:t>Basic Settings</a:t>
            </a:r>
            <a:endParaRPr b="1" sz="165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t/>
            </a:r>
            <a:endParaRPr sz="1650">
              <a:solidFill>
                <a:srgbClr val="595959"/>
              </a:solidFill>
              <a:latin typeface="Calibri"/>
              <a:ea typeface="Calibri"/>
              <a:cs typeface="Calibri"/>
              <a:sym typeface="Calibri"/>
            </a:endParaRPr>
          </a:p>
        </p:txBody>
      </p:sp>
      <p:sp>
        <p:nvSpPr>
          <p:cNvPr id="183" name="Google Shape;183;g24ecffbd203_0_30"/>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Basic settings</a:t>
            </a:r>
            <a:endParaRPr sz="2800">
              <a:latin typeface="Calibri"/>
              <a:ea typeface="Calibri"/>
              <a:cs typeface="Calibri"/>
              <a:sym typeface="Calibri"/>
            </a:endParaRPr>
          </a:p>
        </p:txBody>
      </p:sp>
      <p:sp>
        <p:nvSpPr>
          <p:cNvPr id="184" name="Google Shape;184;g24ecffbd203_0_30"/>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5" name="Google Shape;185;g24ecffbd203_0_30"/>
          <p:cNvPicPr preferRelativeResize="0"/>
          <p:nvPr/>
        </p:nvPicPr>
        <p:blipFill>
          <a:blip r:embed="rId3">
            <a:alphaModFix/>
          </a:blip>
          <a:stretch>
            <a:fillRect/>
          </a:stretch>
        </p:blipFill>
        <p:spPr>
          <a:xfrm>
            <a:off x="4206213" y="4411850"/>
            <a:ext cx="731574" cy="731574"/>
          </a:xfrm>
          <a:prstGeom prst="rect">
            <a:avLst/>
          </a:prstGeom>
          <a:noFill/>
          <a:ln>
            <a:noFill/>
          </a:ln>
        </p:spPr>
      </p:pic>
      <p:pic>
        <p:nvPicPr>
          <p:cNvPr id="186" name="Google Shape;186;g24ecffbd203_0_30"/>
          <p:cNvPicPr preferRelativeResize="0"/>
          <p:nvPr/>
        </p:nvPicPr>
        <p:blipFill>
          <a:blip r:embed="rId4">
            <a:alphaModFix/>
          </a:blip>
          <a:stretch>
            <a:fillRect/>
          </a:stretch>
        </p:blipFill>
        <p:spPr>
          <a:xfrm>
            <a:off x="5083087" y="650632"/>
            <a:ext cx="3160919" cy="35366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p:nvPr/>
        </p:nvSpPr>
        <p:spPr>
          <a:xfrm>
            <a:off x="4613575" y="550886"/>
            <a:ext cx="4036800" cy="3480900"/>
          </a:xfrm>
          <a:prstGeom prst="roundRect">
            <a:avLst>
              <a:gd fmla="val 5373"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
          <p:cNvSpPr txBox="1"/>
          <p:nvPr/>
        </p:nvSpPr>
        <p:spPr>
          <a:xfrm>
            <a:off x="4676175" y="705825"/>
            <a:ext cx="3762900" cy="33984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b="1" lang="en-GB" sz="1650">
                <a:solidFill>
                  <a:srgbClr val="595959"/>
                </a:solidFill>
                <a:latin typeface="Calibri"/>
                <a:ea typeface="Calibri"/>
                <a:cs typeface="Calibri"/>
                <a:sym typeface="Calibri"/>
              </a:rPr>
              <a:t>School book</a:t>
            </a:r>
            <a:br>
              <a:rPr lang="en-GB" sz="1650">
                <a:solidFill>
                  <a:srgbClr val="595959"/>
                </a:solidFill>
                <a:latin typeface="Calibri"/>
                <a:ea typeface="Calibri"/>
                <a:cs typeface="Calibri"/>
                <a:sym typeface="Calibri"/>
              </a:rPr>
            </a:br>
            <a:r>
              <a:rPr lang="en-GB" sz="1650">
                <a:solidFill>
                  <a:srgbClr val="595959"/>
                </a:solidFill>
                <a:latin typeface="Calibri"/>
                <a:ea typeface="Calibri"/>
                <a:cs typeface="Calibri"/>
                <a:sym typeface="Calibri"/>
              </a:rPr>
              <a:t>A book owned by the school. Usually a reading scheme book, or the book the child is issued by the teacher.</a:t>
            </a:r>
            <a:endParaRPr sz="165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b="1" lang="en-GB" sz="1650">
                <a:solidFill>
                  <a:srgbClr val="595959"/>
                </a:solidFill>
                <a:latin typeface="Calibri"/>
                <a:ea typeface="Calibri"/>
                <a:cs typeface="Calibri"/>
                <a:sym typeface="Calibri"/>
              </a:rPr>
              <a:t>Library book</a:t>
            </a:r>
            <a:br>
              <a:rPr lang="en-GB" sz="1650">
                <a:solidFill>
                  <a:srgbClr val="595959"/>
                </a:solidFill>
                <a:latin typeface="Calibri"/>
                <a:ea typeface="Calibri"/>
                <a:cs typeface="Calibri"/>
                <a:sym typeface="Calibri"/>
              </a:rPr>
            </a:br>
            <a:r>
              <a:rPr lang="en-GB" sz="1650">
                <a:solidFill>
                  <a:srgbClr val="595959"/>
                </a:solidFill>
                <a:latin typeface="Calibri"/>
                <a:ea typeface="Calibri"/>
                <a:cs typeface="Calibri"/>
                <a:sym typeface="Calibri"/>
              </a:rPr>
              <a:t>Some schools use this to cover free-reading choices or books checked out from the school or class library.</a:t>
            </a:r>
            <a:endParaRPr sz="165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b="1" lang="en-GB" sz="1650">
                <a:solidFill>
                  <a:srgbClr val="595959"/>
                </a:solidFill>
                <a:latin typeface="Calibri"/>
                <a:ea typeface="Calibri"/>
                <a:cs typeface="Calibri"/>
                <a:sym typeface="Calibri"/>
              </a:rPr>
              <a:t>Home book</a:t>
            </a:r>
            <a:br>
              <a:rPr lang="en-GB" sz="1650">
                <a:solidFill>
                  <a:srgbClr val="595959"/>
                </a:solidFill>
                <a:latin typeface="Calibri"/>
                <a:ea typeface="Calibri"/>
                <a:cs typeface="Calibri"/>
                <a:sym typeface="Calibri"/>
              </a:rPr>
            </a:br>
            <a:r>
              <a:rPr lang="en-GB" sz="1650">
                <a:solidFill>
                  <a:srgbClr val="595959"/>
                </a:solidFill>
                <a:latin typeface="Calibri"/>
                <a:ea typeface="Calibri"/>
                <a:cs typeface="Calibri"/>
                <a:sym typeface="Calibri"/>
              </a:rPr>
              <a:t>A book that belongs to the pupil or their family. If parents and students are encouraged to log these it can give valuable insight into the reading habits outside of the educational environment.</a:t>
            </a:r>
            <a:endParaRPr sz="165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b="1" lang="en-GB" sz="1650">
                <a:solidFill>
                  <a:srgbClr val="595959"/>
                </a:solidFill>
                <a:latin typeface="Calibri"/>
                <a:ea typeface="Calibri"/>
                <a:cs typeface="Calibri"/>
                <a:sym typeface="Calibri"/>
              </a:rPr>
              <a:t>Group Book</a:t>
            </a:r>
            <a:br>
              <a:rPr lang="en-GB" sz="1650">
                <a:solidFill>
                  <a:srgbClr val="595959"/>
                </a:solidFill>
                <a:latin typeface="Calibri"/>
                <a:ea typeface="Calibri"/>
                <a:cs typeface="Calibri"/>
                <a:sym typeface="Calibri"/>
              </a:rPr>
            </a:br>
            <a:r>
              <a:rPr lang="en-GB" sz="1650">
                <a:solidFill>
                  <a:srgbClr val="595959"/>
                </a:solidFill>
                <a:latin typeface="Calibri"/>
                <a:ea typeface="Calibri"/>
                <a:cs typeface="Calibri"/>
                <a:sym typeface="Calibri"/>
              </a:rPr>
              <a:t>These are books read by the whole class or group. They are automatically tagged. You’ll learn more about Group Books in week 2. </a:t>
            </a:r>
            <a:endParaRPr sz="1650">
              <a:solidFill>
                <a:srgbClr val="595959"/>
              </a:solidFill>
              <a:latin typeface="Calibri"/>
              <a:ea typeface="Calibri"/>
              <a:cs typeface="Calibri"/>
              <a:sym typeface="Calibri"/>
            </a:endParaRPr>
          </a:p>
        </p:txBody>
      </p:sp>
      <p:sp>
        <p:nvSpPr>
          <p:cNvPr id="193" name="Google Shape;193;p9"/>
          <p:cNvSpPr txBox="1"/>
          <p:nvPr/>
        </p:nvSpPr>
        <p:spPr>
          <a:xfrm>
            <a:off x="457200" y="1152475"/>
            <a:ext cx="3762900" cy="2687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1650">
                <a:solidFill>
                  <a:srgbClr val="595959"/>
                </a:solidFill>
                <a:latin typeface="Calibri"/>
                <a:ea typeface="Calibri"/>
                <a:cs typeface="Calibri"/>
                <a:sym typeface="Calibri"/>
              </a:rPr>
              <a:t>When you add a book to a student you can choose from one of three ‘types’. These have been designed to be flexible to adapt to the different reading systems that schools use. </a:t>
            </a:r>
            <a:endParaRPr sz="165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650">
                <a:solidFill>
                  <a:srgbClr val="595959"/>
                </a:solidFill>
                <a:latin typeface="Calibri"/>
                <a:ea typeface="Calibri"/>
                <a:cs typeface="Calibri"/>
                <a:sym typeface="Calibri"/>
              </a:rPr>
              <a:t>We recommend setting a some simple guidance so staff, pupils and parent know which to use.</a:t>
            </a:r>
            <a:endParaRPr sz="1650">
              <a:solidFill>
                <a:srgbClr val="595959"/>
              </a:solidFill>
              <a:latin typeface="Calibri"/>
              <a:ea typeface="Calibri"/>
              <a:cs typeface="Calibri"/>
              <a:sym typeface="Calibri"/>
            </a:endParaRPr>
          </a:p>
        </p:txBody>
      </p:sp>
      <p:sp>
        <p:nvSpPr>
          <p:cNvPr id="194" name="Google Shape;194;p9"/>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Book types</a:t>
            </a:r>
            <a:endParaRPr sz="2800">
              <a:latin typeface="Calibri"/>
              <a:ea typeface="Calibri"/>
              <a:cs typeface="Calibri"/>
              <a:sym typeface="Calibri"/>
            </a:endParaRPr>
          </a:p>
        </p:txBody>
      </p:sp>
      <p:sp>
        <p:nvSpPr>
          <p:cNvPr id="195" name="Google Shape;195;p9"/>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9"/>
          <p:cNvPicPr preferRelativeResize="0"/>
          <p:nvPr/>
        </p:nvPicPr>
        <p:blipFill>
          <a:blip r:embed="rId3">
            <a:alphaModFix/>
          </a:blip>
          <a:stretch>
            <a:fillRect/>
          </a:stretch>
        </p:blipFill>
        <p:spPr>
          <a:xfrm>
            <a:off x="4206213" y="4411850"/>
            <a:ext cx="731574" cy="731574"/>
          </a:xfrm>
          <a:prstGeom prst="rect">
            <a:avLst/>
          </a:prstGeom>
          <a:noFill/>
          <a:ln>
            <a:noFill/>
          </a:ln>
        </p:spPr>
      </p:pic>
      <p:pic>
        <p:nvPicPr>
          <p:cNvPr id="197" name="Google Shape;197;p9"/>
          <p:cNvPicPr preferRelativeResize="0"/>
          <p:nvPr/>
        </p:nvPicPr>
        <p:blipFill>
          <a:blip r:embed="rId4">
            <a:alphaModFix/>
          </a:blip>
          <a:stretch>
            <a:fillRect/>
          </a:stretch>
        </p:blipFill>
        <p:spPr>
          <a:xfrm>
            <a:off x="7927250" y="290950"/>
            <a:ext cx="998375" cy="1070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4ecffbd203_0_35"/>
          <p:cNvSpPr txBox="1"/>
          <p:nvPr/>
        </p:nvSpPr>
        <p:spPr>
          <a:xfrm>
            <a:off x="457200" y="1152475"/>
            <a:ext cx="3762900" cy="3259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1650">
                <a:solidFill>
                  <a:srgbClr val="595959"/>
                </a:solidFill>
                <a:latin typeface="Calibri"/>
                <a:ea typeface="Calibri"/>
                <a:cs typeface="Calibri"/>
                <a:sym typeface="Calibri"/>
              </a:rPr>
              <a:t>Setting up your school </a:t>
            </a:r>
            <a:r>
              <a:rPr lang="en-GB" sz="1650">
                <a:solidFill>
                  <a:srgbClr val="595959"/>
                </a:solidFill>
                <a:latin typeface="Calibri"/>
                <a:ea typeface="Calibri"/>
                <a:cs typeface="Calibri"/>
                <a:sym typeface="Calibri"/>
              </a:rPr>
              <a:t>you</a:t>
            </a:r>
            <a:r>
              <a:rPr lang="en-GB" sz="1650">
                <a:solidFill>
                  <a:srgbClr val="595959"/>
                </a:solidFill>
                <a:latin typeface="Calibri"/>
                <a:ea typeface="Calibri"/>
                <a:cs typeface="Calibri"/>
                <a:sym typeface="Calibri"/>
              </a:rPr>
              <a:t> created your registration classes. </a:t>
            </a:r>
            <a:endParaRPr sz="165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lang="en-GB" sz="1650">
                <a:solidFill>
                  <a:srgbClr val="595959"/>
                </a:solidFill>
                <a:latin typeface="Calibri"/>
                <a:ea typeface="Calibri"/>
                <a:cs typeface="Calibri"/>
                <a:sym typeface="Calibri"/>
              </a:rPr>
              <a:t>You can also set up other groups and classes to help you and your staff work with the same group of students based on ability, needs or other factor.</a:t>
            </a:r>
            <a:endParaRPr sz="1650">
              <a:solidFill>
                <a:srgbClr val="595959"/>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GB" sz="1650">
                <a:solidFill>
                  <a:srgbClr val="595959"/>
                </a:solidFill>
                <a:latin typeface="Calibri"/>
                <a:ea typeface="Calibri"/>
                <a:cs typeface="Calibri"/>
                <a:sym typeface="Calibri"/>
              </a:rPr>
              <a:t>Please review our in-depth guide into how to manage your classes and groups:</a:t>
            </a:r>
            <a:br>
              <a:rPr lang="en-GB" sz="1650">
                <a:solidFill>
                  <a:srgbClr val="595959"/>
                </a:solidFill>
                <a:latin typeface="Calibri"/>
                <a:ea typeface="Calibri"/>
                <a:cs typeface="Calibri"/>
                <a:sym typeface="Calibri"/>
              </a:rPr>
            </a:br>
            <a:r>
              <a:rPr b="1" lang="en-GB" sz="1650">
                <a:solidFill>
                  <a:srgbClr val="595959"/>
                </a:solidFill>
                <a:latin typeface="Calibri"/>
                <a:ea typeface="Calibri"/>
                <a:cs typeface="Calibri"/>
                <a:sym typeface="Calibri"/>
              </a:rPr>
              <a:t>Managing Classes &amp; Students</a:t>
            </a:r>
            <a:endParaRPr b="1" sz="1650">
              <a:solidFill>
                <a:srgbClr val="595959"/>
              </a:solidFill>
              <a:latin typeface="Calibri"/>
              <a:ea typeface="Calibri"/>
              <a:cs typeface="Calibri"/>
              <a:sym typeface="Calibri"/>
            </a:endParaRPr>
          </a:p>
        </p:txBody>
      </p:sp>
      <p:sp>
        <p:nvSpPr>
          <p:cNvPr id="203" name="Google Shape;203;g24ecffbd203_0_35"/>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Managing Classes &amp; Groups</a:t>
            </a:r>
            <a:endParaRPr sz="2800">
              <a:latin typeface="Calibri"/>
              <a:ea typeface="Calibri"/>
              <a:cs typeface="Calibri"/>
              <a:sym typeface="Calibri"/>
            </a:endParaRPr>
          </a:p>
        </p:txBody>
      </p:sp>
      <p:sp>
        <p:nvSpPr>
          <p:cNvPr id="204" name="Google Shape;204;g24ecffbd203_0_35"/>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g24ecffbd203_0_35"/>
          <p:cNvPicPr preferRelativeResize="0"/>
          <p:nvPr/>
        </p:nvPicPr>
        <p:blipFill>
          <a:blip r:embed="rId3">
            <a:alphaModFix/>
          </a:blip>
          <a:stretch>
            <a:fillRect/>
          </a:stretch>
        </p:blipFill>
        <p:spPr>
          <a:xfrm>
            <a:off x="4206213" y="4411850"/>
            <a:ext cx="731574" cy="731574"/>
          </a:xfrm>
          <a:prstGeom prst="rect">
            <a:avLst/>
          </a:prstGeom>
          <a:noFill/>
          <a:ln>
            <a:noFill/>
          </a:ln>
        </p:spPr>
      </p:pic>
      <p:pic>
        <p:nvPicPr>
          <p:cNvPr id="206" name="Google Shape;206;g24ecffbd203_0_35"/>
          <p:cNvPicPr preferRelativeResize="0"/>
          <p:nvPr/>
        </p:nvPicPr>
        <p:blipFill>
          <a:blip r:embed="rId4">
            <a:alphaModFix/>
          </a:blip>
          <a:stretch>
            <a:fillRect/>
          </a:stretch>
        </p:blipFill>
        <p:spPr>
          <a:xfrm>
            <a:off x="4726275" y="1204725"/>
            <a:ext cx="4094800" cy="2302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4ecffbd203_0_45"/>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Introduce it to parents</a:t>
            </a:r>
            <a:endParaRPr sz="2800">
              <a:latin typeface="Calibri"/>
              <a:ea typeface="Calibri"/>
              <a:cs typeface="Calibri"/>
              <a:sym typeface="Calibri"/>
            </a:endParaRPr>
          </a:p>
        </p:txBody>
      </p:sp>
      <p:sp>
        <p:nvSpPr>
          <p:cNvPr id="212" name="Google Shape;212;g24ecffbd203_0_45"/>
          <p:cNvSpPr txBox="1"/>
          <p:nvPr/>
        </p:nvSpPr>
        <p:spPr>
          <a:xfrm>
            <a:off x="457200" y="995450"/>
            <a:ext cx="50700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GB" sz="1800">
                <a:solidFill>
                  <a:srgbClr val="595959"/>
                </a:solidFill>
                <a:latin typeface="Calibri"/>
                <a:ea typeface="Calibri"/>
                <a:cs typeface="Calibri"/>
                <a:sym typeface="Calibri"/>
              </a:rPr>
              <a:t>Let your parents &amp; pupils know you are trialing BoomReader, maybe a short article on the school newsletter. This should be to build excitement and positivity.</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lang="en-GB" sz="1800">
                <a:solidFill>
                  <a:srgbClr val="595959"/>
                </a:solidFill>
                <a:latin typeface="Calibri"/>
                <a:ea typeface="Calibri"/>
                <a:cs typeface="Calibri"/>
                <a:sym typeface="Calibri"/>
              </a:rPr>
              <a:t>Parents can continue with their paper diaries for now - in week 3 you’ll ask parents to start using the app. </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800">
                <a:solidFill>
                  <a:srgbClr val="595959"/>
                </a:solidFill>
                <a:latin typeface="Calibri"/>
                <a:ea typeface="Calibri"/>
                <a:cs typeface="Calibri"/>
                <a:sym typeface="Calibri"/>
              </a:rPr>
              <a:t>Consider how you will be presenting to parents in Week 3 - we’ll provide a simple presentation template that you can use (PPT).</a:t>
            </a:r>
            <a:endParaRPr sz="1800">
              <a:solidFill>
                <a:srgbClr val="595959"/>
              </a:solidFill>
              <a:latin typeface="Calibri"/>
              <a:ea typeface="Calibri"/>
              <a:cs typeface="Calibri"/>
              <a:sym typeface="Calibri"/>
            </a:endParaRPr>
          </a:p>
        </p:txBody>
      </p:sp>
      <p:sp>
        <p:nvSpPr>
          <p:cNvPr id="213" name="Google Shape;213;g24ecffbd203_0_45"/>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4" name="Google Shape;214;g24ecffbd203_0_45"/>
          <p:cNvPicPr preferRelativeResize="0"/>
          <p:nvPr/>
        </p:nvPicPr>
        <p:blipFill>
          <a:blip r:embed="rId3">
            <a:alphaModFix/>
          </a:blip>
          <a:stretch>
            <a:fillRect/>
          </a:stretch>
        </p:blipFill>
        <p:spPr>
          <a:xfrm>
            <a:off x="4206213" y="4411850"/>
            <a:ext cx="731574" cy="731574"/>
          </a:xfrm>
          <a:prstGeom prst="rect">
            <a:avLst/>
          </a:prstGeom>
          <a:noFill/>
          <a:ln>
            <a:noFill/>
          </a:ln>
        </p:spPr>
      </p:pic>
      <p:pic>
        <p:nvPicPr>
          <p:cNvPr id="215" name="Google Shape;215;g24ecffbd203_0_45"/>
          <p:cNvPicPr preferRelativeResize="0"/>
          <p:nvPr/>
        </p:nvPicPr>
        <p:blipFill>
          <a:blip r:embed="rId4">
            <a:alphaModFix/>
          </a:blip>
          <a:stretch>
            <a:fillRect/>
          </a:stretch>
        </p:blipFill>
        <p:spPr>
          <a:xfrm>
            <a:off x="5992422" y="320649"/>
            <a:ext cx="2319601" cy="4307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4ecffbd203_0_40"/>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g24ecffbd203_0_40"/>
          <p:cNvPicPr preferRelativeResize="0"/>
          <p:nvPr/>
        </p:nvPicPr>
        <p:blipFill>
          <a:blip r:embed="rId3">
            <a:alphaModFix/>
          </a:blip>
          <a:stretch>
            <a:fillRect/>
          </a:stretch>
        </p:blipFill>
        <p:spPr>
          <a:xfrm>
            <a:off x="4206213" y="4411850"/>
            <a:ext cx="731574" cy="731574"/>
          </a:xfrm>
          <a:prstGeom prst="rect">
            <a:avLst/>
          </a:prstGeom>
          <a:noFill/>
          <a:ln>
            <a:noFill/>
          </a:ln>
        </p:spPr>
      </p:pic>
      <p:pic>
        <p:nvPicPr>
          <p:cNvPr id="222" name="Google Shape;222;g24ecffbd203_0_40"/>
          <p:cNvPicPr preferRelativeResize="0"/>
          <p:nvPr/>
        </p:nvPicPr>
        <p:blipFill>
          <a:blip r:embed="rId4">
            <a:alphaModFix/>
          </a:blip>
          <a:stretch>
            <a:fillRect/>
          </a:stretch>
        </p:blipFill>
        <p:spPr>
          <a:xfrm>
            <a:off x="1783175" y="516296"/>
            <a:ext cx="6846100" cy="3613599"/>
          </a:xfrm>
          <a:prstGeom prst="rect">
            <a:avLst/>
          </a:prstGeom>
          <a:noFill/>
          <a:ln>
            <a:noFill/>
          </a:ln>
        </p:spPr>
      </p:pic>
      <p:sp>
        <p:nvSpPr>
          <p:cNvPr id="223" name="Google Shape;223;g24ecffbd203_0_40"/>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Coming up in Week 2</a:t>
            </a:r>
            <a:endParaRPr sz="2800">
              <a:latin typeface="Calibri"/>
              <a:ea typeface="Calibri"/>
              <a:cs typeface="Calibri"/>
              <a:sym typeface="Calibri"/>
            </a:endParaRPr>
          </a:p>
        </p:txBody>
      </p:sp>
      <p:sp>
        <p:nvSpPr>
          <p:cNvPr id="224" name="Google Shape;224;g24ecffbd203_0_40"/>
          <p:cNvSpPr txBox="1"/>
          <p:nvPr/>
        </p:nvSpPr>
        <p:spPr>
          <a:xfrm>
            <a:off x="457200" y="1152475"/>
            <a:ext cx="4210200" cy="261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1800">
                <a:solidFill>
                  <a:srgbClr val="595959"/>
                </a:solidFill>
                <a:latin typeface="Calibri"/>
                <a:ea typeface="Calibri"/>
                <a:cs typeface="Calibri"/>
                <a:sym typeface="Calibri"/>
              </a:rPr>
              <a:t>You, your staff &amp; pupils will review training on how to use BoomReader.</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800">
                <a:solidFill>
                  <a:srgbClr val="595959"/>
                </a:solidFill>
                <a:latin typeface="Calibri"/>
                <a:ea typeface="Calibri"/>
                <a:cs typeface="Calibri"/>
                <a:sym typeface="Calibri"/>
              </a:rPr>
              <a:t>Start using the diaries in classrooms.</a:t>
            </a:r>
            <a:endParaRPr sz="1800">
              <a:solidFill>
                <a:srgbClr val="59595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510aef5336_1_1"/>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 name="Google Shape;230;g2510aef5336_1_1"/>
          <p:cNvPicPr preferRelativeResize="0"/>
          <p:nvPr/>
        </p:nvPicPr>
        <p:blipFill>
          <a:blip r:embed="rId3">
            <a:alphaModFix/>
          </a:blip>
          <a:stretch>
            <a:fillRect/>
          </a:stretch>
        </p:blipFill>
        <p:spPr>
          <a:xfrm>
            <a:off x="4206213" y="4411850"/>
            <a:ext cx="731574" cy="731574"/>
          </a:xfrm>
          <a:prstGeom prst="rect">
            <a:avLst/>
          </a:prstGeom>
          <a:noFill/>
          <a:ln>
            <a:noFill/>
          </a:ln>
        </p:spPr>
      </p:pic>
      <p:sp>
        <p:nvSpPr>
          <p:cNvPr id="231" name="Google Shape;231;g2510aef5336_1_1"/>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Any Questions?</a:t>
            </a:r>
            <a:endParaRPr sz="2800">
              <a:latin typeface="Calibri"/>
              <a:ea typeface="Calibri"/>
              <a:cs typeface="Calibri"/>
              <a:sym typeface="Calibri"/>
            </a:endParaRPr>
          </a:p>
        </p:txBody>
      </p:sp>
      <p:sp>
        <p:nvSpPr>
          <p:cNvPr id="232" name="Google Shape;232;g2510aef5336_1_1"/>
          <p:cNvSpPr txBox="1"/>
          <p:nvPr/>
        </p:nvSpPr>
        <p:spPr>
          <a:xfrm>
            <a:off x="457200" y="1152475"/>
            <a:ext cx="4210200" cy="261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1800">
                <a:solidFill>
                  <a:srgbClr val="595959"/>
                </a:solidFill>
                <a:latin typeface="Calibri"/>
                <a:ea typeface="Calibri"/>
                <a:cs typeface="Calibri"/>
                <a:sym typeface="Calibri"/>
              </a:rPr>
              <a:t>If you need any help or have questions please get in touch:</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800" u="sng">
                <a:solidFill>
                  <a:schemeClr val="hlink"/>
                </a:solidFill>
                <a:latin typeface="Calibri"/>
                <a:ea typeface="Calibri"/>
                <a:cs typeface="Calibri"/>
                <a:sym typeface="Calibri"/>
                <a:hlinkClick r:id="rId4"/>
              </a:rPr>
              <a:t>support@boomhub.app</a:t>
            </a:r>
            <a:endParaRPr sz="1800">
              <a:solidFill>
                <a:srgbClr val="595959"/>
              </a:solidFill>
              <a:latin typeface="Calibri"/>
              <a:ea typeface="Calibri"/>
              <a:cs typeface="Calibri"/>
              <a:sym typeface="Calibri"/>
            </a:endParaRPr>
          </a:p>
        </p:txBody>
      </p:sp>
      <p:pic>
        <p:nvPicPr>
          <p:cNvPr descr="reading-boomer.png" id="233" name="Google Shape;233;g2510aef5336_1_1"/>
          <p:cNvPicPr preferRelativeResize="0"/>
          <p:nvPr/>
        </p:nvPicPr>
        <p:blipFill rotWithShape="1">
          <a:blip r:embed="rId5">
            <a:alphaModFix/>
          </a:blip>
          <a:srcRect b="0" l="0" r="0" t="0"/>
          <a:stretch/>
        </p:blipFill>
        <p:spPr>
          <a:xfrm>
            <a:off x="5580050" y="450275"/>
            <a:ext cx="2923750" cy="3700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4ecffbd203_0_20"/>
          <p:cNvSpPr txBox="1"/>
          <p:nvPr/>
        </p:nvSpPr>
        <p:spPr>
          <a:xfrm>
            <a:off x="457200" y="437025"/>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Clr>
                <a:srgbClr val="000000"/>
              </a:buClr>
              <a:buSzPts val="1100"/>
              <a:buFont typeface="Arial"/>
              <a:buNone/>
            </a:pPr>
            <a:r>
              <a:rPr lang="en-GB" sz="2800">
                <a:latin typeface="Calibri"/>
                <a:ea typeface="Calibri"/>
                <a:cs typeface="Calibri"/>
                <a:sym typeface="Calibri"/>
              </a:rPr>
              <a:t>Welcome to the GT</a:t>
            </a:r>
            <a:endParaRPr sz="2800">
              <a:latin typeface="Calibri"/>
              <a:ea typeface="Calibri"/>
              <a:cs typeface="Calibri"/>
              <a:sym typeface="Calibri"/>
            </a:endParaRPr>
          </a:p>
        </p:txBody>
      </p:sp>
      <p:sp>
        <p:nvSpPr>
          <p:cNvPr id="94" name="Google Shape;94;g24ecffbd203_0_20"/>
          <p:cNvSpPr txBox="1"/>
          <p:nvPr/>
        </p:nvSpPr>
        <p:spPr>
          <a:xfrm>
            <a:off x="457200" y="1152475"/>
            <a:ext cx="4053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1800">
                <a:solidFill>
                  <a:srgbClr val="595959"/>
                </a:solidFill>
                <a:latin typeface="Calibri"/>
                <a:ea typeface="Calibri"/>
                <a:cs typeface="Calibri"/>
                <a:sym typeface="Calibri"/>
              </a:rPr>
              <a:t>Over the next 4 weeks we’ll guide you through rolling out BoomReader across your school.</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lang="en-GB" sz="1800">
                <a:solidFill>
                  <a:srgbClr val="595959"/>
                </a:solidFill>
                <a:latin typeface="Calibri"/>
                <a:ea typeface="Calibri"/>
                <a:cs typeface="Calibri"/>
                <a:sym typeface="Calibri"/>
              </a:rPr>
              <a:t>Week 1 is all about setting up your schools account and preparing to give staff and pupils training in week 2.</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800">
                <a:solidFill>
                  <a:srgbClr val="595959"/>
                </a:solidFill>
                <a:latin typeface="Calibri"/>
                <a:ea typeface="Calibri"/>
                <a:cs typeface="Calibri"/>
                <a:sym typeface="Calibri"/>
              </a:rPr>
              <a:t>Think about who needs admin access to your school to help you complete this weeks tasks…</a:t>
            </a:r>
            <a:endParaRPr sz="1800">
              <a:solidFill>
                <a:srgbClr val="595959"/>
              </a:solidFill>
              <a:latin typeface="Calibri"/>
              <a:ea typeface="Calibri"/>
              <a:cs typeface="Calibri"/>
              <a:sym typeface="Calibri"/>
            </a:endParaRPr>
          </a:p>
        </p:txBody>
      </p:sp>
      <p:sp>
        <p:nvSpPr>
          <p:cNvPr id="95" name="Google Shape;95;g24ecffbd203_0_20"/>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g24ecffbd203_0_20"/>
          <p:cNvPicPr preferRelativeResize="0"/>
          <p:nvPr/>
        </p:nvPicPr>
        <p:blipFill>
          <a:blip r:embed="rId3">
            <a:alphaModFix/>
          </a:blip>
          <a:stretch>
            <a:fillRect/>
          </a:stretch>
        </p:blipFill>
        <p:spPr>
          <a:xfrm>
            <a:off x="4206213" y="4411850"/>
            <a:ext cx="731574" cy="731574"/>
          </a:xfrm>
          <a:prstGeom prst="rect">
            <a:avLst/>
          </a:prstGeom>
          <a:noFill/>
          <a:ln>
            <a:noFill/>
          </a:ln>
        </p:spPr>
      </p:pic>
      <p:pic>
        <p:nvPicPr>
          <p:cNvPr id="97" name="Google Shape;97;g24ecffbd203_0_20"/>
          <p:cNvPicPr preferRelativeResize="0"/>
          <p:nvPr/>
        </p:nvPicPr>
        <p:blipFill>
          <a:blip r:embed="rId4">
            <a:alphaModFix/>
          </a:blip>
          <a:stretch>
            <a:fillRect/>
          </a:stretch>
        </p:blipFill>
        <p:spPr>
          <a:xfrm>
            <a:off x="4108575" y="895152"/>
            <a:ext cx="5035425" cy="3063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Step by step guide - Week 1 </a:t>
            </a:r>
            <a:endParaRPr sz="2800">
              <a:latin typeface="Calibri"/>
              <a:ea typeface="Calibri"/>
              <a:cs typeface="Calibri"/>
              <a:sym typeface="Calibri"/>
            </a:endParaRPr>
          </a:p>
        </p:txBody>
      </p:sp>
      <p:sp>
        <p:nvSpPr>
          <p:cNvPr id="103" name="Google Shape;103;p2"/>
          <p:cNvSpPr txBox="1"/>
          <p:nvPr/>
        </p:nvSpPr>
        <p:spPr>
          <a:xfrm>
            <a:off x="457200" y="1095325"/>
            <a:ext cx="8359200" cy="3416400"/>
          </a:xfrm>
          <a:prstGeom prst="rect">
            <a:avLst/>
          </a:prstGeom>
          <a:noFill/>
          <a:ln>
            <a:noFill/>
          </a:ln>
        </p:spPr>
        <p:txBody>
          <a:bodyPr anchorCtr="0" anchor="t" bIns="91425" lIns="91425" spcFirstLastPara="1" rIns="91425" wrap="square" tIns="91425">
            <a:normAutofit fontScale="92500" lnSpcReduction="20000"/>
          </a:bodyPr>
          <a:lstStyle/>
          <a:p>
            <a:pPr indent="-334327" lvl="0" marL="4572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Making the change</a:t>
            </a:r>
            <a:endParaRPr sz="1800">
              <a:solidFill>
                <a:srgbClr val="595959"/>
              </a:solidFill>
              <a:latin typeface="Calibri"/>
              <a:ea typeface="Calibri"/>
              <a:cs typeface="Calibri"/>
              <a:sym typeface="Calibri"/>
            </a:endParaRPr>
          </a:p>
          <a:p>
            <a:pPr indent="-334327" lvl="0" marL="4572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Before you create your account</a:t>
            </a:r>
            <a:endParaRPr sz="1800">
              <a:solidFill>
                <a:srgbClr val="595959"/>
              </a:solidFill>
              <a:latin typeface="Calibri"/>
              <a:ea typeface="Calibri"/>
              <a:cs typeface="Calibri"/>
              <a:sym typeface="Calibri"/>
            </a:endParaRPr>
          </a:p>
          <a:p>
            <a:pPr indent="-334327" lvl="1" marL="9144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Filtering</a:t>
            </a:r>
            <a:endParaRPr sz="1800">
              <a:solidFill>
                <a:srgbClr val="595959"/>
              </a:solidFill>
              <a:latin typeface="Calibri"/>
              <a:ea typeface="Calibri"/>
              <a:cs typeface="Calibri"/>
              <a:sym typeface="Calibri"/>
            </a:endParaRPr>
          </a:p>
          <a:p>
            <a:pPr indent="-334327" lvl="1" marL="9144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Who needs admin access?</a:t>
            </a:r>
            <a:endParaRPr sz="1800">
              <a:solidFill>
                <a:srgbClr val="595959"/>
              </a:solidFill>
              <a:latin typeface="Calibri"/>
              <a:ea typeface="Calibri"/>
              <a:cs typeface="Calibri"/>
              <a:sym typeface="Calibri"/>
            </a:endParaRPr>
          </a:p>
          <a:p>
            <a:pPr indent="-334327" lvl="1" marL="9144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Prepare student &amp; class list</a:t>
            </a:r>
            <a:endParaRPr sz="1800">
              <a:solidFill>
                <a:srgbClr val="595959"/>
              </a:solidFill>
              <a:latin typeface="Calibri"/>
              <a:ea typeface="Calibri"/>
              <a:cs typeface="Calibri"/>
              <a:sym typeface="Calibri"/>
            </a:endParaRPr>
          </a:p>
          <a:p>
            <a:pPr indent="-334327" lvl="0" marL="4572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Create your school account &amp; Start Trial</a:t>
            </a:r>
            <a:endParaRPr sz="1800">
              <a:solidFill>
                <a:srgbClr val="595959"/>
              </a:solidFill>
              <a:latin typeface="Calibri"/>
              <a:ea typeface="Calibri"/>
              <a:cs typeface="Calibri"/>
              <a:sym typeface="Calibri"/>
            </a:endParaRPr>
          </a:p>
          <a:p>
            <a:pPr indent="-334327" lvl="0" marL="4572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Setting up Reader</a:t>
            </a:r>
            <a:endParaRPr sz="1800">
              <a:solidFill>
                <a:srgbClr val="595959"/>
              </a:solidFill>
              <a:latin typeface="Calibri"/>
              <a:ea typeface="Calibri"/>
              <a:cs typeface="Calibri"/>
              <a:sym typeface="Calibri"/>
            </a:endParaRPr>
          </a:p>
          <a:p>
            <a:pPr indent="-334327" lvl="1" marL="9144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Reading bands</a:t>
            </a:r>
            <a:endParaRPr sz="1800">
              <a:solidFill>
                <a:srgbClr val="595959"/>
              </a:solidFill>
              <a:latin typeface="Calibri"/>
              <a:ea typeface="Calibri"/>
              <a:cs typeface="Calibri"/>
              <a:sym typeface="Calibri"/>
            </a:endParaRPr>
          </a:p>
          <a:p>
            <a:pPr indent="-334327" lvl="1" marL="9144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Basic settings</a:t>
            </a:r>
            <a:endParaRPr sz="1800">
              <a:solidFill>
                <a:srgbClr val="595959"/>
              </a:solidFill>
              <a:latin typeface="Calibri"/>
              <a:ea typeface="Calibri"/>
              <a:cs typeface="Calibri"/>
              <a:sym typeface="Calibri"/>
            </a:endParaRPr>
          </a:p>
          <a:p>
            <a:pPr indent="-334327" lvl="1" marL="9144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Book Types</a:t>
            </a:r>
            <a:endParaRPr sz="1800">
              <a:solidFill>
                <a:srgbClr val="595959"/>
              </a:solidFill>
              <a:latin typeface="Calibri"/>
              <a:ea typeface="Calibri"/>
              <a:cs typeface="Calibri"/>
              <a:sym typeface="Calibri"/>
            </a:endParaRPr>
          </a:p>
          <a:p>
            <a:pPr indent="-334327" lvl="1" marL="9144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Classes &amp; Groups</a:t>
            </a:r>
            <a:endParaRPr sz="1800">
              <a:solidFill>
                <a:srgbClr val="595959"/>
              </a:solidFill>
              <a:latin typeface="Calibri"/>
              <a:ea typeface="Calibri"/>
              <a:cs typeface="Calibri"/>
              <a:sym typeface="Calibri"/>
            </a:endParaRPr>
          </a:p>
          <a:p>
            <a:pPr indent="-334327" lvl="0" marL="4572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Introducing to parents</a:t>
            </a:r>
            <a:endParaRPr sz="1800">
              <a:solidFill>
                <a:srgbClr val="595959"/>
              </a:solidFill>
              <a:latin typeface="Calibri"/>
              <a:ea typeface="Calibri"/>
              <a:cs typeface="Calibri"/>
              <a:sym typeface="Calibri"/>
            </a:endParaRPr>
          </a:p>
          <a:p>
            <a:pPr indent="-334327" lvl="0" marL="4572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Coming up in Week 2 </a:t>
            </a:r>
            <a:endParaRPr sz="1800">
              <a:solidFill>
                <a:srgbClr val="595959"/>
              </a:solidFill>
              <a:latin typeface="Calibri"/>
              <a:ea typeface="Calibri"/>
              <a:cs typeface="Calibri"/>
              <a:sym typeface="Calibri"/>
            </a:endParaRPr>
          </a:p>
        </p:txBody>
      </p:sp>
      <p:sp>
        <p:nvSpPr>
          <p:cNvPr id="104" name="Google Shape;104;p2"/>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2"/>
          <p:cNvPicPr preferRelativeResize="0"/>
          <p:nvPr/>
        </p:nvPicPr>
        <p:blipFill>
          <a:blip r:embed="rId3">
            <a:alphaModFix/>
          </a:blip>
          <a:stretch>
            <a:fillRect/>
          </a:stretch>
        </p:blipFill>
        <p:spPr>
          <a:xfrm>
            <a:off x="4206213" y="4411850"/>
            <a:ext cx="731574" cy="731574"/>
          </a:xfrm>
          <a:prstGeom prst="rect">
            <a:avLst/>
          </a:prstGeom>
          <a:noFill/>
          <a:ln>
            <a:noFill/>
          </a:ln>
        </p:spPr>
      </p:pic>
      <p:pic>
        <p:nvPicPr>
          <p:cNvPr id="106" name="Google Shape;106;p2"/>
          <p:cNvPicPr preferRelativeResize="0"/>
          <p:nvPr/>
        </p:nvPicPr>
        <p:blipFill>
          <a:blip r:embed="rId4">
            <a:alphaModFix/>
          </a:blip>
          <a:stretch>
            <a:fillRect/>
          </a:stretch>
        </p:blipFill>
        <p:spPr>
          <a:xfrm>
            <a:off x="4497299" y="365975"/>
            <a:ext cx="3573374" cy="3216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4ecffbd203_0_7"/>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Making the change</a:t>
            </a:r>
            <a:endParaRPr sz="2800">
              <a:latin typeface="Calibri"/>
              <a:ea typeface="Calibri"/>
              <a:cs typeface="Calibri"/>
              <a:sym typeface="Calibri"/>
            </a:endParaRPr>
          </a:p>
        </p:txBody>
      </p:sp>
      <p:sp>
        <p:nvSpPr>
          <p:cNvPr id="112" name="Google Shape;112;g24ecffbd203_0_7"/>
          <p:cNvSpPr txBox="1"/>
          <p:nvPr/>
        </p:nvSpPr>
        <p:spPr>
          <a:xfrm>
            <a:off x="457200" y="1152475"/>
            <a:ext cx="83592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1800">
                <a:solidFill>
                  <a:srgbClr val="595959"/>
                </a:solidFill>
                <a:latin typeface="Calibri"/>
                <a:ea typeface="Calibri"/>
                <a:cs typeface="Calibri"/>
                <a:sym typeface="Calibri"/>
              </a:rPr>
              <a:t>Swapping to digital diaries like any school wide change can be daunting.</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lang="en-GB" sz="1800">
                <a:solidFill>
                  <a:srgbClr val="595959"/>
                </a:solidFill>
                <a:latin typeface="Calibri"/>
                <a:ea typeface="Calibri"/>
                <a:cs typeface="Calibri"/>
                <a:sym typeface="Calibri"/>
              </a:rPr>
              <a:t>Change management within a school setting is about considering all the key elements of provision along with a clear vision for the future to move people’s thinking and approaches. </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800">
                <a:solidFill>
                  <a:srgbClr val="595959"/>
                </a:solidFill>
                <a:latin typeface="Calibri"/>
                <a:ea typeface="Calibri"/>
                <a:cs typeface="Calibri"/>
                <a:sym typeface="Calibri"/>
              </a:rPr>
              <a:t>In order to create a positive culture for school improvement it is essential for leaders to manage change carefully. The success of any new initiative can often be down to the way that individuals respond to it and how well they are supported by their leaders. The key is to create a positive school culture where teachers are supported in making improvements to teaching and learning and feel empowered to do so. </a:t>
            </a:r>
            <a:endParaRPr sz="1800">
              <a:solidFill>
                <a:srgbClr val="595959"/>
              </a:solidFill>
              <a:latin typeface="Calibri"/>
              <a:ea typeface="Calibri"/>
              <a:cs typeface="Calibri"/>
              <a:sym typeface="Calibri"/>
            </a:endParaRPr>
          </a:p>
        </p:txBody>
      </p:sp>
      <p:sp>
        <p:nvSpPr>
          <p:cNvPr id="113" name="Google Shape;113;g24ecffbd203_0_7"/>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g24ecffbd203_0_7"/>
          <p:cNvPicPr preferRelativeResize="0"/>
          <p:nvPr/>
        </p:nvPicPr>
        <p:blipFill>
          <a:blip r:embed="rId3">
            <a:alphaModFix/>
          </a:blip>
          <a:stretch>
            <a:fillRect/>
          </a:stretch>
        </p:blipFill>
        <p:spPr>
          <a:xfrm>
            <a:off x="4206213" y="4411850"/>
            <a:ext cx="731574" cy="731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4ecffbd203_0_13"/>
          <p:cNvSpPr txBox="1"/>
          <p:nvPr/>
        </p:nvSpPr>
        <p:spPr>
          <a:xfrm>
            <a:off x="457200" y="426250"/>
            <a:ext cx="4679100" cy="4142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GB" sz="1800">
                <a:solidFill>
                  <a:srgbClr val="595959"/>
                </a:solidFill>
                <a:latin typeface="Calibri"/>
                <a:ea typeface="Calibri"/>
                <a:cs typeface="Calibri"/>
                <a:sym typeface="Calibri"/>
              </a:rPr>
              <a:t>The grand tour is a tried and tested approach to the successful implementation of BoomReader across the whole school.</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lang="en-GB" sz="1800">
                <a:solidFill>
                  <a:srgbClr val="595959"/>
                </a:solidFill>
                <a:latin typeface="Calibri"/>
                <a:ea typeface="Calibri"/>
                <a:cs typeface="Calibri"/>
                <a:sym typeface="Calibri"/>
              </a:rPr>
              <a:t>By following the week-by-week approach you will be making the changes in small steps ensuring strong leadership along the way.</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lang="en-GB" sz="1800">
                <a:solidFill>
                  <a:srgbClr val="595959"/>
                </a:solidFill>
                <a:latin typeface="Calibri"/>
                <a:ea typeface="Calibri"/>
                <a:cs typeface="Calibri"/>
                <a:sym typeface="Calibri"/>
              </a:rPr>
              <a:t>Your goal is to embed a new culture across the community including teachers, parents, pupils and volunteers.</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800">
                <a:solidFill>
                  <a:srgbClr val="595959"/>
                </a:solidFill>
                <a:latin typeface="Calibri"/>
                <a:ea typeface="Calibri"/>
                <a:cs typeface="Calibri"/>
                <a:sym typeface="Calibri"/>
              </a:rPr>
              <a:t>At times this may seem challenging but the advantages of digital reading diaries will be worth it. If you need help or support please contact us and we’ll be happy to help &amp; advise.</a:t>
            </a:r>
            <a:endParaRPr sz="1800">
              <a:solidFill>
                <a:srgbClr val="595959"/>
              </a:solidFill>
              <a:latin typeface="Calibri"/>
              <a:ea typeface="Calibri"/>
              <a:cs typeface="Calibri"/>
              <a:sym typeface="Calibri"/>
            </a:endParaRPr>
          </a:p>
        </p:txBody>
      </p:sp>
      <p:sp>
        <p:nvSpPr>
          <p:cNvPr id="120" name="Google Shape;120;g24ecffbd203_0_13"/>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g24ecffbd203_0_13"/>
          <p:cNvPicPr preferRelativeResize="0"/>
          <p:nvPr/>
        </p:nvPicPr>
        <p:blipFill>
          <a:blip r:embed="rId3">
            <a:alphaModFix/>
          </a:blip>
          <a:stretch>
            <a:fillRect/>
          </a:stretch>
        </p:blipFill>
        <p:spPr>
          <a:xfrm>
            <a:off x="4206213" y="4411850"/>
            <a:ext cx="731574" cy="731574"/>
          </a:xfrm>
          <a:prstGeom prst="rect">
            <a:avLst/>
          </a:prstGeom>
          <a:noFill/>
          <a:ln>
            <a:noFill/>
          </a:ln>
        </p:spPr>
      </p:pic>
      <p:pic>
        <p:nvPicPr>
          <p:cNvPr id="122" name="Google Shape;122;g24ecffbd203_0_13"/>
          <p:cNvPicPr preferRelativeResize="0"/>
          <p:nvPr/>
        </p:nvPicPr>
        <p:blipFill>
          <a:blip r:embed="rId4">
            <a:alphaModFix/>
          </a:blip>
          <a:stretch>
            <a:fillRect/>
          </a:stretch>
        </p:blipFill>
        <p:spPr>
          <a:xfrm>
            <a:off x="5372228" y="485375"/>
            <a:ext cx="3072246" cy="414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nvSpPr>
        <p:spPr>
          <a:xfrm>
            <a:off x="457200" y="1152475"/>
            <a:ext cx="36705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GB" sz="1800">
                <a:solidFill>
                  <a:srgbClr val="595959"/>
                </a:solidFill>
                <a:latin typeface="Calibri"/>
                <a:ea typeface="Calibri"/>
                <a:cs typeface="Calibri"/>
                <a:sym typeface="Calibri"/>
              </a:rPr>
              <a:t>Before you start using BoomReader please ask your IT/ICT team to add the following to your networks allow-list:</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800">
                <a:solidFill>
                  <a:srgbClr val="595959"/>
                </a:solidFill>
                <a:latin typeface="Calibri"/>
                <a:ea typeface="Calibri"/>
                <a:cs typeface="Calibri"/>
                <a:sym typeface="Calibri"/>
              </a:rPr>
              <a:t>*.boomreader.co.uk</a:t>
            </a:r>
            <a:br>
              <a:rPr lang="en-GB" sz="1800">
                <a:solidFill>
                  <a:srgbClr val="595959"/>
                </a:solidFill>
                <a:latin typeface="Calibri"/>
                <a:ea typeface="Calibri"/>
                <a:cs typeface="Calibri"/>
                <a:sym typeface="Calibri"/>
              </a:rPr>
            </a:br>
            <a:r>
              <a:rPr lang="en-GB" sz="1800">
                <a:solidFill>
                  <a:srgbClr val="595959"/>
                </a:solidFill>
                <a:latin typeface="Calibri"/>
                <a:ea typeface="Calibri"/>
                <a:cs typeface="Calibri"/>
                <a:sym typeface="Calibri"/>
              </a:rPr>
              <a:t>*.boomwriter.co.uk</a:t>
            </a:r>
            <a:br>
              <a:rPr lang="en-GB" sz="1800">
                <a:solidFill>
                  <a:srgbClr val="595959"/>
                </a:solidFill>
                <a:latin typeface="Calibri"/>
                <a:ea typeface="Calibri"/>
                <a:cs typeface="Calibri"/>
                <a:sym typeface="Calibri"/>
              </a:rPr>
            </a:br>
            <a:r>
              <a:rPr lang="en-GB" sz="1800">
                <a:solidFill>
                  <a:srgbClr val="595959"/>
                </a:solidFill>
                <a:latin typeface="Calibri"/>
                <a:ea typeface="Calibri"/>
                <a:cs typeface="Calibri"/>
                <a:sym typeface="Calibri"/>
              </a:rPr>
              <a:t>*.boomhub.app</a:t>
            </a:r>
            <a:endParaRPr sz="1800">
              <a:solidFill>
                <a:srgbClr val="595959"/>
              </a:solidFill>
              <a:latin typeface="Calibri"/>
              <a:ea typeface="Calibri"/>
              <a:cs typeface="Calibri"/>
              <a:sym typeface="Calibri"/>
            </a:endParaRPr>
          </a:p>
        </p:txBody>
      </p:sp>
      <p:sp>
        <p:nvSpPr>
          <p:cNvPr id="128" name="Google Shape;128;p4"/>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4"/>
          <p:cNvPicPr preferRelativeResize="0"/>
          <p:nvPr/>
        </p:nvPicPr>
        <p:blipFill>
          <a:blip r:embed="rId3">
            <a:alphaModFix/>
          </a:blip>
          <a:stretch>
            <a:fillRect/>
          </a:stretch>
        </p:blipFill>
        <p:spPr>
          <a:xfrm>
            <a:off x="4206213" y="4411850"/>
            <a:ext cx="731574" cy="731574"/>
          </a:xfrm>
          <a:prstGeom prst="rect">
            <a:avLst/>
          </a:prstGeom>
          <a:noFill/>
          <a:ln>
            <a:noFill/>
          </a:ln>
        </p:spPr>
      </p:pic>
      <p:sp>
        <p:nvSpPr>
          <p:cNvPr id="130" name="Google Shape;130;p4"/>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Filtering</a:t>
            </a:r>
            <a:endParaRPr sz="2800">
              <a:latin typeface="Calibri"/>
              <a:ea typeface="Calibri"/>
              <a:cs typeface="Calibri"/>
              <a:sym typeface="Calibri"/>
            </a:endParaRPr>
          </a:p>
        </p:txBody>
      </p:sp>
      <p:sp>
        <p:nvSpPr>
          <p:cNvPr id="131" name="Google Shape;131;p4"/>
          <p:cNvSpPr txBox="1"/>
          <p:nvPr/>
        </p:nvSpPr>
        <p:spPr>
          <a:xfrm>
            <a:off x="5138925" y="1152475"/>
            <a:ext cx="36705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GB" sz="1800">
                <a:solidFill>
                  <a:srgbClr val="595959"/>
                </a:solidFill>
                <a:latin typeface="Calibri"/>
                <a:ea typeface="Calibri"/>
                <a:cs typeface="Calibri"/>
                <a:sym typeface="Calibri"/>
              </a:rPr>
              <a:t>Emails:</a:t>
            </a:r>
            <a:endParaRPr b="1" sz="180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lang="en-GB" sz="1800">
                <a:solidFill>
                  <a:srgbClr val="595959"/>
                </a:solidFill>
                <a:latin typeface="Calibri"/>
                <a:ea typeface="Calibri"/>
                <a:cs typeface="Calibri"/>
                <a:sym typeface="Calibri"/>
              </a:rPr>
              <a:t>You’ll also need to check you can receive emails from: support@boomhub.app</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800">
                <a:solidFill>
                  <a:srgbClr val="595959"/>
                </a:solidFill>
                <a:latin typeface="Calibri"/>
                <a:ea typeface="Calibri"/>
                <a:cs typeface="Calibri"/>
                <a:sym typeface="Calibri"/>
              </a:rPr>
              <a:t>(Ask your ICT team, add as a contact on Outlook/Email Client)</a:t>
            </a:r>
            <a:endParaRPr sz="1800">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nvSpPr>
        <p:spPr>
          <a:xfrm>
            <a:off x="457200" y="437025"/>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Who needs admin access?</a:t>
            </a:r>
            <a:endParaRPr sz="2800">
              <a:latin typeface="Calibri"/>
              <a:ea typeface="Calibri"/>
              <a:cs typeface="Calibri"/>
              <a:sym typeface="Calibri"/>
            </a:endParaRPr>
          </a:p>
        </p:txBody>
      </p:sp>
      <p:sp>
        <p:nvSpPr>
          <p:cNvPr id="137" name="Google Shape;137;p6"/>
          <p:cNvSpPr txBox="1"/>
          <p:nvPr/>
        </p:nvSpPr>
        <p:spPr>
          <a:xfrm>
            <a:off x="457200" y="1152475"/>
            <a:ext cx="4587600" cy="2572800"/>
          </a:xfrm>
          <a:prstGeom prst="rect">
            <a:avLst/>
          </a:prstGeom>
          <a:noFill/>
          <a:ln>
            <a:noFill/>
          </a:ln>
        </p:spPr>
        <p:txBody>
          <a:bodyPr anchorCtr="0" anchor="t" bIns="91425" lIns="91425" spcFirstLastPara="1" rIns="91425" wrap="square" tIns="91425">
            <a:normAutofit fontScale="77500"/>
          </a:bodyPr>
          <a:lstStyle/>
          <a:p>
            <a:pPr indent="0" lvl="0" marL="0" rtl="0" algn="l">
              <a:lnSpc>
                <a:spcPct val="115000"/>
              </a:lnSpc>
              <a:spcBef>
                <a:spcPts val="0"/>
              </a:spcBef>
              <a:spcAft>
                <a:spcPts val="0"/>
              </a:spcAft>
              <a:buNone/>
            </a:pPr>
            <a:r>
              <a:rPr b="1" lang="en-GB" sz="1800">
                <a:solidFill>
                  <a:srgbClr val="595959"/>
                </a:solidFill>
                <a:latin typeface="Calibri"/>
                <a:ea typeface="Calibri"/>
                <a:cs typeface="Calibri"/>
                <a:sym typeface="Calibri"/>
              </a:rPr>
              <a:t>The role of the Admin</a:t>
            </a:r>
            <a:endParaRPr b="1" sz="1800">
              <a:solidFill>
                <a:srgbClr val="595959"/>
              </a:solidFill>
              <a:latin typeface="Calibri"/>
              <a:ea typeface="Calibri"/>
              <a:cs typeface="Calibri"/>
              <a:sym typeface="Calibri"/>
            </a:endParaRPr>
          </a:p>
          <a:p>
            <a:pPr indent="-317182" lvl="0" marL="457200" rtl="0" algn="l">
              <a:lnSpc>
                <a:spcPct val="115000"/>
              </a:lnSpc>
              <a:spcBef>
                <a:spcPts val="120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Has overall control to manage the product use</a:t>
            </a:r>
            <a:endParaRPr sz="1800">
              <a:solidFill>
                <a:srgbClr val="595959"/>
              </a:solidFill>
              <a:latin typeface="Calibri"/>
              <a:ea typeface="Calibri"/>
              <a:cs typeface="Calibri"/>
              <a:sym typeface="Calibri"/>
            </a:endParaRPr>
          </a:p>
          <a:p>
            <a:pPr indent="-317182" lvl="0" marL="457200" rtl="0" algn="l">
              <a:lnSpc>
                <a:spcPct val="115000"/>
              </a:lnSpc>
              <a:spcBef>
                <a:spcPts val="0"/>
              </a:spcBef>
              <a:spcAft>
                <a:spcPts val="0"/>
              </a:spcAft>
              <a:buClr>
                <a:srgbClr val="595959"/>
              </a:buClr>
              <a:buSzPct val="100000"/>
              <a:buFont typeface="Calibri"/>
              <a:buChar char="●"/>
            </a:pPr>
            <a:r>
              <a:rPr lang="en-GB" sz="1800">
                <a:solidFill>
                  <a:srgbClr val="595959"/>
                </a:solidFill>
                <a:latin typeface="Calibri"/>
                <a:ea typeface="Calibri"/>
                <a:cs typeface="Calibri"/>
                <a:sym typeface="Calibri"/>
              </a:rPr>
              <a:t>Has control of billing and subscription</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b="1" lang="en-GB" sz="1800">
                <a:solidFill>
                  <a:srgbClr val="595959"/>
                </a:solidFill>
                <a:latin typeface="Calibri"/>
                <a:ea typeface="Calibri"/>
                <a:cs typeface="Calibri"/>
                <a:sym typeface="Calibri"/>
              </a:rPr>
              <a:t>We recommend having more than one school admin.</a:t>
            </a:r>
            <a:br>
              <a:rPr b="1" lang="en-GB" sz="1800">
                <a:solidFill>
                  <a:srgbClr val="595959"/>
                </a:solidFill>
                <a:latin typeface="Calibri"/>
                <a:ea typeface="Calibri"/>
                <a:cs typeface="Calibri"/>
                <a:sym typeface="Calibri"/>
              </a:rPr>
            </a:br>
            <a:r>
              <a:rPr lang="en-GB" sz="1800">
                <a:solidFill>
                  <a:srgbClr val="595959"/>
                </a:solidFill>
                <a:latin typeface="Calibri"/>
                <a:ea typeface="Calibri"/>
                <a:cs typeface="Calibri"/>
                <a:sym typeface="Calibri"/>
              </a:rPr>
              <a:t>Usually the Reading/Literacy lead and a SLT member have admin access.</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800">
                <a:solidFill>
                  <a:srgbClr val="595959"/>
                </a:solidFill>
                <a:latin typeface="Calibri"/>
                <a:ea typeface="Calibri"/>
                <a:cs typeface="Calibri"/>
                <a:sym typeface="Calibri"/>
              </a:rPr>
              <a:t>You may want to give a member of your office staff admin access to be able to assist in setup and administration duties</a:t>
            </a:r>
            <a:endParaRPr sz="1800">
              <a:solidFill>
                <a:srgbClr val="595959"/>
              </a:solidFill>
              <a:latin typeface="Calibri"/>
              <a:ea typeface="Calibri"/>
              <a:cs typeface="Calibri"/>
              <a:sym typeface="Calibri"/>
            </a:endParaRPr>
          </a:p>
        </p:txBody>
      </p:sp>
      <p:sp>
        <p:nvSpPr>
          <p:cNvPr id="138" name="Google Shape;138;p6"/>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6"/>
          <p:cNvPicPr preferRelativeResize="0"/>
          <p:nvPr/>
        </p:nvPicPr>
        <p:blipFill rotWithShape="1">
          <a:blip r:embed="rId3">
            <a:alphaModFix/>
          </a:blip>
          <a:srcRect b="0" l="0" r="0" t="0"/>
          <a:stretch/>
        </p:blipFill>
        <p:spPr>
          <a:xfrm>
            <a:off x="5389075" y="1351525"/>
            <a:ext cx="3268626" cy="2493124"/>
          </a:xfrm>
          <a:prstGeom prst="rect">
            <a:avLst/>
          </a:prstGeom>
          <a:noFill/>
          <a:ln>
            <a:noFill/>
          </a:ln>
        </p:spPr>
      </p:pic>
      <p:pic>
        <p:nvPicPr>
          <p:cNvPr id="140" name="Google Shape;140;p6"/>
          <p:cNvPicPr preferRelativeResize="0"/>
          <p:nvPr/>
        </p:nvPicPr>
        <p:blipFill>
          <a:blip r:embed="rId4">
            <a:alphaModFix/>
          </a:blip>
          <a:stretch>
            <a:fillRect/>
          </a:stretch>
        </p:blipFill>
        <p:spPr>
          <a:xfrm>
            <a:off x="4206213" y="4411850"/>
            <a:ext cx="731574" cy="731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nvSpPr>
        <p:spPr>
          <a:xfrm>
            <a:off x="457200" y="1152475"/>
            <a:ext cx="33792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GB" sz="1800">
                <a:solidFill>
                  <a:srgbClr val="595959"/>
                </a:solidFill>
                <a:latin typeface="Calibri"/>
                <a:ea typeface="Calibri"/>
                <a:cs typeface="Calibri"/>
                <a:sym typeface="Calibri"/>
              </a:rPr>
              <a:t>You may decide to complete the Grand Tour with just a couple of year-groups/classes or with the full school.</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lang="en-GB" sz="1800">
                <a:solidFill>
                  <a:srgbClr val="595959"/>
                </a:solidFill>
                <a:latin typeface="Calibri"/>
                <a:ea typeface="Calibri"/>
                <a:cs typeface="Calibri"/>
                <a:sym typeface="Calibri"/>
              </a:rPr>
              <a:t>We recommend that you create all your registration classes and your full student rosta. This will make it easier if you decide to move forward with BoomReader at the end of the Grand Tour.</a:t>
            </a:r>
            <a:endParaRPr sz="1800">
              <a:solidFill>
                <a:srgbClr val="595959"/>
              </a:solidFill>
              <a:latin typeface="Calibri"/>
              <a:ea typeface="Calibri"/>
              <a:cs typeface="Calibri"/>
              <a:sym typeface="Calibri"/>
            </a:endParaRPr>
          </a:p>
        </p:txBody>
      </p:sp>
      <p:sp>
        <p:nvSpPr>
          <p:cNvPr id="146" name="Google Shape;146;p5"/>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5"/>
          <p:cNvPicPr preferRelativeResize="0"/>
          <p:nvPr/>
        </p:nvPicPr>
        <p:blipFill>
          <a:blip r:embed="rId3">
            <a:alphaModFix/>
          </a:blip>
          <a:stretch>
            <a:fillRect/>
          </a:stretch>
        </p:blipFill>
        <p:spPr>
          <a:xfrm>
            <a:off x="4206213" y="4411850"/>
            <a:ext cx="731574" cy="731574"/>
          </a:xfrm>
          <a:prstGeom prst="rect">
            <a:avLst/>
          </a:prstGeom>
          <a:noFill/>
          <a:ln>
            <a:noFill/>
          </a:ln>
        </p:spPr>
      </p:pic>
      <p:sp>
        <p:nvSpPr>
          <p:cNvPr id="148" name="Google Shape;148;p5"/>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Which Pupils &amp; Classes?</a:t>
            </a:r>
            <a:endParaRPr sz="2800">
              <a:latin typeface="Calibri"/>
              <a:ea typeface="Calibri"/>
              <a:cs typeface="Calibri"/>
              <a:sym typeface="Calibri"/>
            </a:endParaRPr>
          </a:p>
        </p:txBody>
      </p:sp>
      <p:pic>
        <p:nvPicPr>
          <p:cNvPr id="149" name="Google Shape;149;p5"/>
          <p:cNvPicPr preferRelativeResize="0"/>
          <p:nvPr/>
        </p:nvPicPr>
        <p:blipFill>
          <a:blip r:embed="rId4">
            <a:alphaModFix/>
          </a:blip>
          <a:stretch>
            <a:fillRect/>
          </a:stretch>
        </p:blipFill>
        <p:spPr>
          <a:xfrm>
            <a:off x="3836400" y="1172545"/>
            <a:ext cx="4956273" cy="26082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4ecffbd203_0_0"/>
          <p:cNvSpPr/>
          <p:nvPr/>
        </p:nvSpPr>
        <p:spPr>
          <a:xfrm>
            <a:off x="0" y="4780175"/>
            <a:ext cx="9144000" cy="363300"/>
          </a:xfrm>
          <a:prstGeom prst="rect">
            <a:avLst/>
          </a:prstGeom>
          <a:solidFill>
            <a:srgbClr val="52B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g24ecffbd203_0_0"/>
          <p:cNvPicPr preferRelativeResize="0"/>
          <p:nvPr/>
        </p:nvPicPr>
        <p:blipFill>
          <a:blip r:embed="rId3">
            <a:alphaModFix/>
          </a:blip>
          <a:stretch>
            <a:fillRect/>
          </a:stretch>
        </p:blipFill>
        <p:spPr>
          <a:xfrm>
            <a:off x="4206213" y="4411850"/>
            <a:ext cx="731574" cy="731574"/>
          </a:xfrm>
          <a:prstGeom prst="rect">
            <a:avLst/>
          </a:prstGeom>
          <a:noFill/>
          <a:ln>
            <a:noFill/>
          </a:ln>
        </p:spPr>
      </p:pic>
      <p:sp>
        <p:nvSpPr>
          <p:cNvPr id="156" name="Google Shape;156;g24ecffbd203_0_0"/>
          <p:cNvSpPr txBox="1"/>
          <p:nvPr/>
        </p:nvSpPr>
        <p:spPr>
          <a:xfrm>
            <a:off x="457200" y="1152475"/>
            <a:ext cx="3379200" cy="3416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rPr lang="en-GB" sz="1800">
                <a:solidFill>
                  <a:srgbClr val="595959"/>
                </a:solidFill>
                <a:latin typeface="Calibri"/>
                <a:ea typeface="Calibri"/>
                <a:cs typeface="Calibri"/>
                <a:sym typeface="Calibri"/>
              </a:rPr>
              <a:t>You’ll need a Excel spreadsheet (xlsx file) exporting from your MIS system.</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0"/>
              </a:spcAft>
              <a:buNone/>
            </a:pPr>
            <a:r>
              <a:rPr lang="en-GB" sz="1800">
                <a:solidFill>
                  <a:srgbClr val="595959"/>
                </a:solidFill>
                <a:latin typeface="Calibri"/>
                <a:ea typeface="Calibri"/>
                <a:cs typeface="Calibri"/>
                <a:sym typeface="Calibri"/>
              </a:rPr>
              <a:t>The export must be formatted in a specific way for our app to understand it - most MIS systems can export in the format we need however you may need to do a little manual adjustment to get the correct column names/headers or to remove extra columns.</a:t>
            </a:r>
            <a:endParaRPr sz="1800">
              <a:solidFill>
                <a:srgbClr val="595959"/>
              </a:solidFill>
              <a:latin typeface="Calibri"/>
              <a:ea typeface="Calibri"/>
              <a:cs typeface="Calibri"/>
              <a:sym typeface="Calibri"/>
            </a:endParaRPr>
          </a:p>
          <a:p>
            <a:pPr indent="0" lvl="0" marL="0" rtl="0" algn="l">
              <a:lnSpc>
                <a:spcPct val="115000"/>
              </a:lnSpc>
              <a:spcBef>
                <a:spcPts val="1200"/>
              </a:spcBef>
              <a:spcAft>
                <a:spcPts val="1200"/>
              </a:spcAft>
              <a:buNone/>
            </a:pPr>
            <a:r>
              <a:rPr b="1" lang="en-GB" sz="1800">
                <a:solidFill>
                  <a:srgbClr val="595959"/>
                </a:solidFill>
                <a:latin typeface="Calibri"/>
                <a:ea typeface="Calibri"/>
                <a:cs typeface="Calibri"/>
                <a:sym typeface="Calibri"/>
              </a:rPr>
              <a:t>Your spreadsheet should include only the registration classes</a:t>
            </a:r>
            <a:endParaRPr b="1" sz="1800">
              <a:solidFill>
                <a:srgbClr val="595959"/>
              </a:solidFill>
              <a:latin typeface="Calibri"/>
              <a:ea typeface="Calibri"/>
              <a:cs typeface="Calibri"/>
              <a:sym typeface="Calibri"/>
            </a:endParaRPr>
          </a:p>
        </p:txBody>
      </p:sp>
      <p:sp>
        <p:nvSpPr>
          <p:cNvPr id="157" name="Google Shape;157;g24ecffbd203_0_0"/>
          <p:cNvSpPr txBox="1"/>
          <p:nvPr/>
        </p:nvSpPr>
        <p:spPr>
          <a:xfrm>
            <a:off x="457200" y="365982"/>
            <a:ext cx="8229600" cy="572700"/>
          </a:xfrm>
          <a:prstGeom prst="rect">
            <a:avLst/>
          </a:prstGeom>
          <a:noFill/>
          <a:ln>
            <a:noFill/>
          </a:ln>
        </p:spPr>
        <p:txBody>
          <a:bodyPr anchorCtr="0" anchor="t" bIns="91425" lIns="91425" spcFirstLastPara="1" rIns="91425" wrap="square" tIns="91425">
            <a:normAutofit lnSpcReduction="10000"/>
          </a:bodyPr>
          <a:lstStyle/>
          <a:p>
            <a:pPr indent="0" lvl="0" marL="0" marR="570899" rtl="0" algn="l">
              <a:spcBef>
                <a:spcPts val="0"/>
              </a:spcBef>
              <a:spcAft>
                <a:spcPts val="0"/>
              </a:spcAft>
              <a:buNone/>
            </a:pPr>
            <a:r>
              <a:rPr lang="en-GB" sz="2800">
                <a:latin typeface="Calibri"/>
                <a:ea typeface="Calibri"/>
                <a:cs typeface="Calibri"/>
                <a:sym typeface="Calibri"/>
              </a:rPr>
              <a:t>Download Student &amp; Class List From MIS:</a:t>
            </a:r>
            <a:endParaRPr sz="2800">
              <a:latin typeface="Calibri"/>
              <a:ea typeface="Calibri"/>
              <a:cs typeface="Calibri"/>
              <a:sym typeface="Calibri"/>
            </a:endParaRPr>
          </a:p>
        </p:txBody>
      </p:sp>
      <p:sp>
        <p:nvSpPr>
          <p:cNvPr id="158" name="Google Shape;158;g24ecffbd203_0_0"/>
          <p:cNvSpPr txBox="1"/>
          <p:nvPr/>
        </p:nvSpPr>
        <p:spPr>
          <a:xfrm>
            <a:off x="4128425" y="1770475"/>
            <a:ext cx="4687200" cy="3009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GB" sz="1650">
                <a:solidFill>
                  <a:srgbClr val="595959"/>
                </a:solidFill>
                <a:latin typeface="Calibri"/>
                <a:ea typeface="Calibri"/>
                <a:cs typeface="Calibri"/>
                <a:sym typeface="Calibri"/>
              </a:rPr>
              <a:t>Your spreadsheet needs the following columns:</a:t>
            </a:r>
            <a:endParaRPr sz="1650">
              <a:solidFill>
                <a:srgbClr val="595959"/>
              </a:solidFill>
              <a:latin typeface="Calibri"/>
              <a:ea typeface="Calibri"/>
              <a:cs typeface="Calibri"/>
              <a:sym typeface="Calibri"/>
            </a:endParaRPr>
          </a:p>
          <a:p>
            <a:pPr indent="-333375" lvl="0" marL="457200" rtl="0" algn="l">
              <a:lnSpc>
                <a:spcPct val="100000"/>
              </a:lnSpc>
              <a:spcBef>
                <a:spcPts val="0"/>
              </a:spcBef>
              <a:spcAft>
                <a:spcPts val="0"/>
              </a:spcAft>
              <a:buClr>
                <a:srgbClr val="595959"/>
              </a:buClr>
              <a:buSzPts val="1650"/>
              <a:buFont typeface="Calibri"/>
              <a:buChar char="●"/>
            </a:pPr>
            <a:r>
              <a:rPr lang="en-GB" sz="1650">
                <a:solidFill>
                  <a:srgbClr val="595959"/>
                </a:solidFill>
                <a:latin typeface="Calibri"/>
                <a:ea typeface="Calibri"/>
                <a:cs typeface="Calibri"/>
                <a:sym typeface="Calibri"/>
              </a:rPr>
              <a:t>UPN: The students UPN number</a:t>
            </a:r>
            <a:endParaRPr sz="1650">
              <a:solidFill>
                <a:srgbClr val="595959"/>
              </a:solidFill>
              <a:latin typeface="Calibri"/>
              <a:ea typeface="Calibri"/>
              <a:cs typeface="Calibri"/>
              <a:sym typeface="Calibri"/>
            </a:endParaRPr>
          </a:p>
          <a:p>
            <a:pPr indent="-333375" lvl="0" marL="457200" rtl="0" algn="l">
              <a:lnSpc>
                <a:spcPct val="100000"/>
              </a:lnSpc>
              <a:spcBef>
                <a:spcPts val="0"/>
              </a:spcBef>
              <a:spcAft>
                <a:spcPts val="0"/>
              </a:spcAft>
              <a:buClr>
                <a:srgbClr val="595959"/>
              </a:buClr>
              <a:buSzPts val="1650"/>
              <a:buFont typeface="Calibri"/>
              <a:buChar char="●"/>
            </a:pPr>
            <a:r>
              <a:rPr lang="en-GB" sz="1650">
                <a:solidFill>
                  <a:srgbClr val="595959"/>
                </a:solidFill>
                <a:latin typeface="Calibri"/>
                <a:ea typeface="Calibri"/>
                <a:cs typeface="Calibri"/>
                <a:sym typeface="Calibri"/>
              </a:rPr>
              <a:t>first_name: The first name(s) of the student</a:t>
            </a:r>
            <a:endParaRPr sz="1650">
              <a:solidFill>
                <a:srgbClr val="595959"/>
              </a:solidFill>
              <a:latin typeface="Calibri"/>
              <a:ea typeface="Calibri"/>
              <a:cs typeface="Calibri"/>
              <a:sym typeface="Calibri"/>
            </a:endParaRPr>
          </a:p>
          <a:p>
            <a:pPr indent="-333375" lvl="0" marL="457200" rtl="0" algn="l">
              <a:lnSpc>
                <a:spcPct val="100000"/>
              </a:lnSpc>
              <a:spcBef>
                <a:spcPts val="0"/>
              </a:spcBef>
              <a:spcAft>
                <a:spcPts val="0"/>
              </a:spcAft>
              <a:buClr>
                <a:srgbClr val="595959"/>
              </a:buClr>
              <a:buSzPts val="1650"/>
              <a:buFont typeface="Calibri"/>
              <a:buChar char="●"/>
            </a:pPr>
            <a:r>
              <a:rPr lang="en-GB" sz="1650">
                <a:solidFill>
                  <a:srgbClr val="595959"/>
                </a:solidFill>
                <a:latin typeface="Calibri"/>
                <a:ea typeface="Calibri"/>
                <a:cs typeface="Calibri"/>
                <a:sym typeface="Calibri"/>
              </a:rPr>
              <a:t>last_name: The last name(s) of the student</a:t>
            </a:r>
            <a:endParaRPr sz="1650">
              <a:solidFill>
                <a:srgbClr val="595959"/>
              </a:solidFill>
              <a:latin typeface="Calibri"/>
              <a:ea typeface="Calibri"/>
              <a:cs typeface="Calibri"/>
              <a:sym typeface="Calibri"/>
            </a:endParaRPr>
          </a:p>
          <a:p>
            <a:pPr indent="-333375" lvl="0" marL="457200" rtl="0" algn="l">
              <a:lnSpc>
                <a:spcPct val="100000"/>
              </a:lnSpc>
              <a:spcBef>
                <a:spcPts val="0"/>
              </a:spcBef>
              <a:spcAft>
                <a:spcPts val="0"/>
              </a:spcAft>
              <a:buClr>
                <a:srgbClr val="595959"/>
              </a:buClr>
              <a:buSzPts val="1650"/>
              <a:buFont typeface="Calibri"/>
              <a:buChar char="●"/>
            </a:pPr>
            <a:r>
              <a:rPr lang="en-GB" sz="1650">
                <a:solidFill>
                  <a:srgbClr val="595959"/>
                </a:solidFill>
                <a:latin typeface="Calibri"/>
                <a:ea typeface="Calibri"/>
                <a:cs typeface="Calibri"/>
                <a:sym typeface="Calibri"/>
              </a:rPr>
              <a:t>Year_group: Just the number e.g. ‘3’ for Year 3. For Nursery or Reception use ‘N’ or ‘R’ respectively</a:t>
            </a:r>
            <a:endParaRPr sz="1650">
              <a:solidFill>
                <a:srgbClr val="595959"/>
              </a:solidFill>
              <a:latin typeface="Calibri"/>
              <a:ea typeface="Calibri"/>
              <a:cs typeface="Calibri"/>
              <a:sym typeface="Calibri"/>
            </a:endParaRPr>
          </a:p>
          <a:p>
            <a:pPr indent="-333375" lvl="0" marL="457200" rtl="0" algn="l">
              <a:lnSpc>
                <a:spcPct val="100000"/>
              </a:lnSpc>
              <a:spcBef>
                <a:spcPts val="0"/>
              </a:spcBef>
              <a:spcAft>
                <a:spcPts val="0"/>
              </a:spcAft>
              <a:buClr>
                <a:srgbClr val="595959"/>
              </a:buClr>
              <a:buSzPts val="1650"/>
              <a:buFont typeface="Calibri"/>
              <a:buChar char="●"/>
            </a:pPr>
            <a:r>
              <a:rPr lang="en-GB" sz="1650">
                <a:solidFill>
                  <a:srgbClr val="595959"/>
                </a:solidFill>
                <a:latin typeface="Calibri"/>
                <a:ea typeface="Calibri"/>
                <a:cs typeface="Calibri"/>
                <a:sym typeface="Calibri"/>
              </a:rPr>
              <a:t>class: The name of the registration class the student is in</a:t>
            </a:r>
            <a:endParaRPr sz="1650">
              <a:solidFill>
                <a:srgbClr val="595959"/>
              </a:solidFill>
              <a:latin typeface="Calibri"/>
              <a:ea typeface="Calibri"/>
              <a:cs typeface="Calibri"/>
              <a:sym typeface="Calibri"/>
            </a:endParaRPr>
          </a:p>
        </p:txBody>
      </p:sp>
      <p:pic>
        <p:nvPicPr>
          <p:cNvPr id="159" name="Google Shape;159;g24ecffbd203_0_0"/>
          <p:cNvPicPr preferRelativeResize="0"/>
          <p:nvPr/>
        </p:nvPicPr>
        <p:blipFill>
          <a:blip r:embed="rId4">
            <a:alphaModFix/>
          </a:blip>
          <a:stretch>
            <a:fillRect/>
          </a:stretch>
        </p:blipFill>
        <p:spPr>
          <a:xfrm>
            <a:off x="4682550" y="1220838"/>
            <a:ext cx="3745651" cy="5496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2023-05-31T06:25:50Z</dcterms:created>
  <dc:creator>S Morgan</dc:creator>
</cp:coreProperties>
</file>